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9" r:id="rId3"/>
    <p:sldId id="281" r:id="rId4"/>
    <p:sldId id="257" r:id="rId5"/>
    <p:sldId id="273" r:id="rId6"/>
    <p:sldId id="280" r:id="rId7"/>
    <p:sldId id="274" r:id="rId8"/>
    <p:sldId id="275" r:id="rId9"/>
    <p:sldId id="276" r:id="rId10"/>
    <p:sldId id="277" r:id="rId11"/>
    <p:sldId id="278" r:id="rId12"/>
    <p:sldId id="282" r:id="rId13"/>
    <p:sldId id="279" r:id="rId14"/>
    <p:sldId id="28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147" autoAdjust="0"/>
  </p:normalViewPr>
  <p:slideViewPr>
    <p:cSldViewPr snapToGrid="0">
      <p:cViewPr varScale="1">
        <p:scale>
          <a:sx n="57" d="100"/>
          <a:sy n="57" d="100"/>
        </p:scale>
        <p:origin x="10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310558-A890-4BDE-BA6C-C2EE6ABD55B2}" type="datetimeFigureOut">
              <a:rPr lang="en-GB" smtClean="0"/>
              <a:t>09/04/2025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27644B-F558-4647-B4F5-D9D4181B26D6}" type="slidenum">
              <a:rPr lang="en-GB" smtClean="0"/>
              <a:t>‹#›</a:t>
            </a:fld>
            <a:endParaRPr lang="en-GB"/>
          </a:p>
        </p:txBody>
      </p:sp>
    </p:spTree>
    <p:extLst>
      <p:ext uri="{BB962C8B-B14F-4D97-AF65-F5344CB8AC3E}">
        <p14:creationId xmlns:p14="http://schemas.microsoft.com/office/powerpoint/2010/main" val="424214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0" i="0" dirty="0">
                <a:solidFill>
                  <a:srgbClr val="000000"/>
                </a:solidFill>
                <a:effectLst/>
                <a:latin typeface="WordVisi_MSFontService"/>
              </a:rPr>
              <a:t>Likely agree that interdisciplinary teaching includes the gathering of multiple perspectives;</a:t>
            </a:r>
          </a:p>
          <a:p>
            <a:pPr marL="0" indent="0">
              <a:buNone/>
            </a:pPr>
            <a:r>
              <a:rPr lang="en-GB" b="0" i="0" dirty="0">
                <a:solidFill>
                  <a:srgbClr val="000000"/>
                </a:solidFill>
                <a:effectLst/>
                <a:latin typeface="WordVisi_MSFontService"/>
              </a:rPr>
              <a:t> working within and through complexity a direct engagement with real world issues; </a:t>
            </a:r>
          </a:p>
          <a:p>
            <a:pPr marL="0" indent="0">
              <a:buNone/>
            </a:pPr>
            <a:r>
              <a:rPr lang="en-GB" b="0" i="0" dirty="0">
                <a:solidFill>
                  <a:srgbClr val="000000"/>
                </a:solidFill>
                <a:effectLst/>
                <a:latin typeface="WordVisi_MSFontService"/>
              </a:rPr>
              <a:t>the need for shared reference points and understanding as a basis for action. </a:t>
            </a:r>
          </a:p>
          <a:p>
            <a:pPr marL="0" indent="0">
              <a:buNone/>
            </a:pPr>
            <a:endParaRPr lang="en-GB" b="0" i="0" dirty="0">
              <a:solidFill>
                <a:srgbClr val="000000"/>
              </a:solidFill>
              <a:effectLst/>
              <a:latin typeface="WordVisi_MSFontService"/>
            </a:endParaRPr>
          </a:p>
          <a:p>
            <a:pPr marL="0" indent="0">
              <a:buNone/>
            </a:pPr>
            <a:r>
              <a:rPr lang="en-GB" b="0" i="0" dirty="0">
                <a:solidFill>
                  <a:srgbClr val="0E2740"/>
                </a:solidFill>
                <a:effectLst/>
                <a:latin typeface="Aptos"/>
              </a:rPr>
              <a:t>tending towards concrete answers and reductionist methods. As students are channelled towards disciplinary specialism, their learning can become limited to component parts and therefore separated from wider systems. T</a:t>
            </a:r>
            <a:r>
              <a:rPr lang="en-GB" b="0" i="0" dirty="0">
                <a:solidFill>
                  <a:srgbClr val="0E2740"/>
                </a:solidFill>
                <a:effectLst/>
                <a:latin typeface="WordVisi_MSFontService"/>
              </a:rPr>
              <a:t>rying to conceal our world’s inherent messiness with neat research methods, we need a pioneering spirit to develop new, or different, research methods that can engage and contend with the messy liveliness of the world.</a:t>
            </a:r>
            <a:endParaRPr lang="en-GB" dirty="0"/>
          </a:p>
        </p:txBody>
      </p:sp>
      <p:sp>
        <p:nvSpPr>
          <p:cNvPr id="4" name="Slide Number Placeholder 3"/>
          <p:cNvSpPr>
            <a:spLocks noGrp="1"/>
          </p:cNvSpPr>
          <p:nvPr>
            <p:ph type="sldNum" sz="quarter" idx="5"/>
          </p:nvPr>
        </p:nvSpPr>
        <p:spPr/>
        <p:txBody>
          <a:bodyPr/>
          <a:lstStyle/>
          <a:p>
            <a:fld id="{3A27644B-F558-4647-B4F5-D9D4181B26D6}" type="slidenum">
              <a:rPr lang="en-GB" smtClean="0"/>
              <a:t>7</a:t>
            </a:fld>
            <a:endParaRPr lang="en-GB"/>
          </a:p>
        </p:txBody>
      </p:sp>
    </p:spTree>
    <p:extLst>
      <p:ext uri="{BB962C8B-B14F-4D97-AF65-F5344CB8AC3E}">
        <p14:creationId xmlns:p14="http://schemas.microsoft.com/office/powerpoint/2010/main" val="136026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Aptos"/>
                <a:ea typeface="Aptos"/>
                <a:cs typeface="Aptos"/>
              </a:rPr>
              <a:t>colonialism, capitalism, globalism, environmental destruction, and anthropocentricism determine the distribution of power within the classroom. </a:t>
            </a:r>
          </a:p>
          <a:p>
            <a:r>
              <a:rPr lang="en-GB" sz="1800" dirty="0">
                <a:solidFill>
                  <a:srgbClr val="000000"/>
                </a:solidFill>
                <a:effectLst/>
                <a:latin typeface="Aptos"/>
                <a:ea typeface="Aptos"/>
                <a:cs typeface="Aptos"/>
              </a:rPr>
              <a:t>IDTL better equips people to challenge these power structures </a:t>
            </a:r>
            <a:r>
              <a:rPr lang="en-GB" sz="1800" i="1" dirty="0">
                <a:solidFill>
                  <a:srgbClr val="000000"/>
                </a:solidFill>
                <a:effectLst/>
                <a:latin typeface="Aptos"/>
                <a:ea typeface="Aptos"/>
                <a:cs typeface="Aptos"/>
              </a:rPr>
              <a:t>and</a:t>
            </a:r>
            <a:r>
              <a:rPr lang="en-GB" sz="1800" dirty="0">
                <a:solidFill>
                  <a:srgbClr val="000000"/>
                </a:solidFill>
                <a:effectLst/>
                <a:latin typeface="Aptos"/>
                <a:ea typeface="Aptos"/>
                <a:cs typeface="Aptos"/>
              </a:rPr>
              <a:t> that the challenging of power structures enriches interdisciplinary teaching and learning. </a:t>
            </a:r>
          </a:p>
          <a:p>
            <a:r>
              <a:rPr lang="en-GB" sz="1800" dirty="0">
                <a:solidFill>
                  <a:srgbClr val="000000"/>
                </a:solidFill>
                <a:effectLst/>
                <a:latin typeface="Aptos"/>
                <a:ea typeface="Aptos"/>
                <a:cs typeface="Aptos"/>
              </a:rPr>
              <a:t>Interdisciplinary educators and students must not only reveal and dismantle oppressive power structures within their wider communities, but also co-create truly inclusive, hopeful and equitable futures. </a:t>
            </a:r>
          </a:p>
          <a:p>
            <a:endParaRPr lang="en-GB" sz="1800" dirty="0">
              <a:solidFill>
                <a:srgbClr val="000000"/>
              </a:solidFill>
              <a:effectLst/>
              <a:latin typeface="Aptos"/>
              <a:ea typeface="Aptos"/>
              <a:cs typeface="Aptos"/>
            </a:endParaRPr>
          </a:p>
          <a:p>
            <a:r>
              <a:rPr lang="en-GB" sz="1800" dirty="0">
                <a:solidFill>
                  <a:srgbClr val="0E2740"/>
                </a:solidFill>
                <a:effectLst/>
                <a:latin typeface="Aptos"/>
                <a:ea typeface="Aptos"/>
                <a:cs typeface="Aptos"/>
              </a:rPr>
              <a:t>Involves learning through doing, together, so will often draw on models of experiential learning. participatory practice is more than inclusion and exclusion; it is being aware of who has the power to invite others into existing teaching and learning spaces.</a:t>
            </a:r>
            <a:endParaRPr lang="en-GB" sz="1800" dirty="0">
              <a:solidFill>
                <a:srgbClr val="000000"/>
              </a:solidFill>
              <a:effectLst/>
              <a:latin typeface="Aptos"/>
              <a:ea typeface="Aptos"/>
              <a:cs typeface="Aptos"/>
            </a:endParaRPr>
          </a:p>
          <a:p>
            <a:endParaRPr lang="en-GB" sz="1800" dirty="0">
              <a:solidFill>
                <a:srgbClr val="000000"/>
              </a:solidFill>
              <a:effectLst/>
              <a:latin typeface="Aptos"/>
              <a:ea typeface="Aptos"/>
              <a:cs typeface="Aptos"/>
            </a:endParaRPr>
          </a:p>
          <a:p>
            <a:endParaRPr lang="en-GB" sz="1800" dirty="0">
              <a:solidFill>
                <a:srgbClr val="000000"/>
              </a:solidFill>
              <a:effectLst/>
              <a:latin typeface="Aptos"/>
            </a:endParaRPr>
          </a:p>
          <a:p>
            <a:endParaRPr lang="en-GB" dirty="0"/>
          </a:p>
        </p:txBody>
      </p:sp>
      <p:sp>
        <p:nvSpPr>
          <p:cNvPr id="4" name="Slide Number Placeholder 3"/>
          <p:cNvSpPr>
            <a:spLocks noGrp="1"/>
          </p:cNvSpPr>
          <p:nvPr>
            <p:ph type="sldNum" sz="quarter" idx="5"/>
          </p:nvPr>
        </p:nvSpPr>
        <p:spPr/>
        <p:txBody>
          <a:bodyPr/>
          <a:lstStyle/>
          <a:p>
            <a:fld id="{3A27644B-F558-4647-B4F5-D9D4181B26D6}" type="slidenum">
              <a:rPr lang="en-GB" smtClean="0"/>
              <a:t>8</a:t>
            </a:fld>
            <a:endParaRPr lang="en-GB"/>
          </a:p>
        </p:txBody>
      </p:sp>
    </p:spTree>
    <p:extLst>
      <p:ext uri="{BB962C8B-B14F-4D97-AF65-F5344CB8AC3E}">
        <p14:creationId xmlns:p14="http://schemas.microsoft.com/office/powerpoint/2010/main" val="334405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E2740"/>
                </a:solidFill>
                <a:effectLst/>
                <a:latin typeface="Aptos"/>
                <a:ea typeface="Aptos"/>
                <a:cs typeface="Aptos"/>
              </a:rPr>
              <a:t>organisation of timetables and term schedules), to the perceptual (such as the perceived ownership and authority over different territories of knowledge, disciplines and expertise) and social (relationships with colleagues, external partners and students). </a:t>
            </a:r>
          </a:p>
          <a:p>
            <a:endParaRPr lang="en-GB" sz="1800" dirty="0">
              <a:solidFill>
                <a:srgbClr val="0E2740"/>
              </a:solidFill>
              <a:effectLst/>
              <a:latin typeface="Aptos"/>
            </a:endParaRPr>
          </a:p>
          <a:p>
            <a:r>
              <a:rPr lang="en-GB" sz="1800" dirty="0">
                <a:solidFill>
                  <a:srgbClr val="0E2740"/>
                </a:solidFill>
                <a:effectLst/>
                <a:latin typeface="Aptos"/>
              </a:rPr>
              <a:t>Bringing in lived curriculum - </a:t>
            </a:r>
            <a:r>
              <a:rPr lang="en-GB" sz="1800" dirty="0">
                <a:solidFill>
                  <a:srgbClr val="0E2740"/>
                </a:solidFill>
                <a:effectLst/>
                <a:latin typeface="Aptos"/>
                <a:ea typeface="Aptos"/>
                <a:cs typeface="Aptos"/>
              </a:rPr>
              <a:t>When we actively invite students to bring their whole self – emotions, body, spirit as much as mind – into the learning experience, we can start to expand the notion of expertise to permit democratic conversation, exchange and co-creation. This necessitates that we all, irrespective of our experience, approach learning with humility and an open mind. Such a reconfiguration places educators not just as ‘teachers’ but also mentors, learners, facilitators, troublers, and co-conspirators. Humble inquiry </a:t>
            </a:r>
            <a:endParaRPr lang="en-GB" dirty="0"/>
          </a:p>
        </p:txBody>
      </p:sp>
      <p:sp>
        <p:nvSpPr>
          <p:cNvPr id="4" name="Slide Number Placeholder 3"/>
          <p:cNvSpPr>
            <a:spLocks noGrp="1"/>
          </p:cNvSpPr>
          <p:nvPr>
            <p:ph type="sldNum" sz="quarter" idx="5"/>
          </p:nvPr>
        </p:nvSpPr>
        <p:spPr/>
        <p:txBody>
          <a:bodyPr/>
          <a:lstStyle/>
          <a:p>
            <a:fld id="{3A27644B-F558-4647-B4F5-D9D4181B26D6}" type="slidenum">
              <a:rPr lang="en-GB" smtClean="0"/>
              <a:t>9</a:t>
            </a:fld>
            <a:endParaRPr lang="en-GB"/>
          </a:p>
        </p:txBody>
      </p:sp>
    </p:spTree>
    <p:extLst>
      <p:ext uri="{BB962C8B-B14F-4D97-AF65-F5344CB8AC3E}">
        <p14:creationId xmlns:p14="http://schemas.microsoft.com/office/powerpoint/2010/main" val="1509186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E2740"/>
                </a:solidFill>
                <a:effectLst/>
                <a:latin typeface="Aptos"/>
                <a:ea typeface="Aptos"/>
                <a:cs typeface="Aptos"/>
              </a:rPr>
              <a:t> our body's relationship with the environment and with other people (relational). our emotions (affective) and the way we use our bodies (embodied) also play a huge part in what and how we learn. </a:t>
            </a:r>
            <a:r>
              <a:rPr lang="en-GB" sz="1800" dirty="0">
                <a:effectLst/>
                <a:latin typeface="Aptos"/>
                <a:ea typeface="Times New Roman" panose="02020603050405020304" pitchFamily="18" charset="0"/>
                <a:cs typeface="Times New Roman" panose="02020603050405020304" pitchFamily="18" charset="0"/>
              </a:rPr>
              <a:t>Here, trust and creating a safe space is vital to respect. Questions will naturally arise about how much of oneself you reveal to others before a line is perhaps crossed. ?This demands vulnerability and trust from both students and educators that one’s whole self will be respected because . Aligning teaching and assessment strategies with these values will engender true equity and inclusion in the interdisciplinary classroom. </a:t>
            </a:r>
          </a:p>
          <a:p>
            <a:endParaRPr lang="en-GB" dirty="0"/>
          </a:p>
        </p:txBody>
      </p:sp>
      <p:sp>
        <p:nvSpPr>
          <p:cNvPr id="4" name="Slide Number Placeholder 3"/>
          <p:cNvSpPr>
            <a:spLocks noGrp="1"/>
          </p:cNvSpPr>
          <p:nvPr>
            <p:ph type="sldNum" sz="quarter" idx="5"/>
          </p:nvPr>
        </p:nvSpPr>
        <p:spPr/>
        <p:txBody>
          <a:bodyPr/>
          <a:lstStyle/>
          <a:p>
            <a:fld id="{3A27644B-F558-4647-B4F5-D9D4181B26D6}" type="slidenum">
              <a:rPr lang="en-GB" smtClean="0"/>
              <a:t>10</a:t>
            </a:fld>
            <a:endParaRPr lang="en-GB"/>
          </a:p>
        </p:txBody>
      </p:sp>
    </p:spTree>
    <p:extLst>
      <p:ext uri="{BB962C8B-B14F-4D97-AF65-F5344CB8AC3E}">
        <p14:creationId xmlns:p14="http://schemas.microsoft.com/office/powerpoint/2010/main" val="3770141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E2740"/>
                </a:solidFill>
                <a:effectLst/>
                <a:latin typeface="Aptos"/>
                <a:ea typeface="Aptos"/>
                <a:cs typeface="Aptos"/>
              </a:rPr>
              <a:t>curriculum, we also argue that any important interdisciplinary endeavour must employ the discerning use of evidence and data to underpin learning and teaching; its absence would be ethically harmful. As such, expansive learning and teaching practices are not equivalent to ‘anything goes.’ We believe that </a:t>
            </a:r>
            <a:r>
              <a:rPr lang="en-GB" sz="1800" b="1" dirty="0">
                <a:solidFill>
                  <a:srgbClr val="0E2740"/>
                </a:solidFill>
                <a:effectLst/>
                <a:latin typeface="Aptos"/>
                <a:ea typeface="Aptos"/>
                <a:cs typeface="Aptos"/>
              </a:rPr>
              <a:t>teaching critical thinking skills and academic rigour </a:t>
            </a:r>
            <a:r>
              <a:rPr lang="en-GB" sz="1800" dirty="0">
                <a:solidFill>
                  <a:srgbClr val="0E2740"/>
                </a:solidFill>
                <a:effectLst/>
                <a:latin typeface="Aptos"/>
                <a:ea typeface="Aptos"/>
                <a:cs typeface="Aptos"/>
              </a:rPr>
              <a:t>is vital; </a:t>
            </a:r>
            <a:r>
              <a:rPr lang="en-GB" sz="1800" b="1" dirty="0">
                <a:solidFill>
                  <a:srgbClr val="0E2740"/>
                </a:solidFill>
                <a:effectLst/>
                <a:latin typeface="Aptos"/>
                <a:ea typeface="Aptos"/>
                <a:cs typeface="Aptos"/>
              </a:rPr>
              <a:t>. Mis/disinformation poses real threats, and the denial of climate change or poverty is ethically dangerous. </a:t>
            </a:r>
            <a:r>
              <a:rPr lang="en-GB" sz="1800" dirty="0">
                <a:solidFill>
                  <a:srgbClr val="0E2740"/>
                </a:solidFill>
                <a:effectLst/>
                <a:latin typeface="Aptos"/>
                <a:ea typeface="Aptos"/>
                <a:cs typeface="Aptos"/>
              </a:rPr>
              <a:t>Students and educators must work together to create learning environments where freedom of speech is respected and the capacity to engage in debate is actively nurtured. This should be done without compromising others’ dignity and humanity.</a:t>
            </a:r>
          </a:p>
          <a:p>
            <a:endParaRPr lang="en-GB" sz="1800" dirty="0">
              <a:solidFill>
                <a:srgbClr val="0E2740"/>
              </a:solidFill>
              <a:effectLst/>
              <a:latin typeface="Aptos"/>
            </a:endParaRPr>
          </a:p>
          <a:p>
            <a:r>
              <a:rPr lang="en-GB" sz="1800" dirty="0">
                <a:solidFill>
                  <a:srgbClr val="0E2740"/>
                </a:solidFill>
                <a:effectLst/>
                <a:latin typeface="Aptos"/>
                <a:ea typeface="Aptos"/>
                <a:cs typeface="Aptos"/>
              </a:rPr>
              <a:t>Rather than seeking a single, elegant solution to a proposed problem, interdisciplinary teaching should embrace the clumsy, exploratory process that unfolds along the way. </a:t>
            </a:r>
            <a:endParaRPr lang="en-GB" dirty="0"/>
          </a:p>
        </p:txBody>
      </p:sp>
      <p:sp>
        <p:nvSpPr>
          <p:cNvPr id="4" name="Slide Number Placeholder 3"/>
          <p:cNvSpPr>
            <a:spLocks noGrp="1"/>
          </p:cNvSpPr>
          <p:nvPr>
            <p:ph type="sldNum" sz="quarter" idx="5"/>
          </p:nvPr>
        </p:nvSpPr>
        <p:spPr/>
        <p:txBody>
          <a:bodyPr/>
          <a:lstStyle/>
          <a:p>
            <a:fld id="{3A27644B-F558-4647-B4F5-D9D4181B26D6}" type="slidenum">
              <a:rPr lang="en-GB" smtClean="0"/>
              <a:t>11</a:t>
            </a:fld>
            <a:endParaRPr lang="en-GB"/>
          </a:p>
        </p:txBody>
      </p:sp>
    </p:spTree>
    <p:extLst>
      <p:ext uri="{BB962C8B-B14F-4D97-AF65-F5344CB8AC3E}">
        <p14:creationId xmlns:p14="http://schemas.microsoft.com/office/powerpoint/2010/main" val="3051193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E2740"/>
                </a:solidFill>
                <a:effectLst/>
                <a:latin typeface="Aptos"/>
                <a:ea typeface="Aptos"/>
                <a:cs typeface="Aptos"/>
              </a:rPr>
              <a:t>. This can make students feel uncomfortable with, and even unsure of, interdisciplinary teaching methods. It may take time for students to appreciate the benefits of this way of learning. This process will not be easy or linear; it will be </a:t>
            </a:r>
            <a:r>
              <a:rPr lang="en-GB" sz="1800" dirty="0" err="1">
                <a:solidFill>
                  <a:srgbClr val="0E2740"/>
                </a:solidFill>
                <a:effectLst/>
                <a:latin typeface="Aptos"/>
                <a:ea typeface="Aptos"/>
                <a:cs typeface="Aptos"/>
              </a:rPr>
              <a:t>uncomfoIn</a:t>
            </a:r>
            <a:r>
              <a:rPr lang="en-GB" sz="1800" dirty="0">
                <a:solidFill>
                  <a:srgbClr val="0E2740"/>
                </a:solidFill>
                <a:effectLst/>
                <a:latin typeface="Aptos"/>
                <a:ea typeface="Aptos"/>
                <a:cs typeface="Aptos"/>
              </a:rPr>
              <a:t> creating a safe space in which to take intellectual risks, educators can support students to sit with and navigate their way through any </a:t>
            </a:r>
            <a:r>
              <a:rPr lang="en-GB" sz="1800" dirty="0" err="1">
                <a:solidFill>
                  <a:srgbClr val="0E2740"/>
                </a:solidFill>
                <a:effectLst/>
                <a:latin typeface="Aptos"/>
                <a:ea typeface="Aptos"/>
                <a:cs typeface="Aptos"/>
              </a:rPr>
              <a:t>discomfort.rtable</a:t>
            </a:r>
            <a:r>
              <a:rPr lang="en-GB" sz="1800" dirty="0">
                <a:solidFill>
                  <a:srgbClr val="0E2740"/>
                </a:solidFill>
                <a:effectLst/>
                <a:latin typeface="Aptos"/>
                <a:ea typeface="Aptos"/>
                <a:cs typeface="Aptos"/>
              </a:rPr>
              <a:t> and necessarily slow. </a:t>
            </a:r>
            <a:endParaRPr lang="en-GB" dirty="0"/>
          </a:p>
        </p:txBody>
      </p:sp>
      <p:sp>
        <p:nvSpPr>
          <p:cNvPr id="4" name="Slide Number Placeholder 3"/>
          <p:cNvSpPr>
            <a:spLocks noGrp="1"/>
          </p:cNvSpPr>
          <p:nvPr>
            <p:ph type="sldNum" sz="quarter" idx="5"/>
          </p:nvPr>
        </p:nvSpPr>
        <p:spPr/>
        <p:txBody>
          <a:bodyPr/>
          <a:lstStyle/>
          <a:p>
            <a:fld id="{3A27644B-F558-4647-B4F5-D9D4181B26D6}" type="slidenum">
              <a:rPr lang="en-GB" smtClean="0"/>
              <a:t>12</a:t>
            </a:fld>
            <a:endParaRPr lang="en-GB"/>
          </a:p>
        </p:txBody>
      </p:sp>
    </p:spTree>
    <p:extLst>
      <p:ext uri="{BB962C8B-B14F-4D97-AF65-F5344CB8AC3E}">
        <p14:creationId xmlns:p14="http://schemas.microsoft.com/office/powerpoint/2010/main" val="314081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498E9C2-3CF2-474D-8C11-49F35A3A94B1}" type="datetimeFigureOut">
              <a:rPr lang="en-GB" smtClean="0"/>
              <a:t>09/04/2025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732643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98E9C2-3CF2-474D-8C11-49F35A3A94B1}" type="datetimeFigureOut">
              <a:rPr lang="en-GB" smtClean="0"/>
              <a:t>09/04/2025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3124833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98E9C2-3CF2-474D-8C11-49F35A3A94B1}" type="datetimeFigureOut">
              <a:rPr lang="en-GB" smtClean="0"/>
              <a:t>09/04/2025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323122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498E9C2-3CF2-474D-8C11-49F35A3A94B1}" type="datetimeFigureOut">
              <a:rPr lang="en-GB" smtClean="0"/>
              <a:t>09/04/2025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3077035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498E9C2-3CF2-474D-8C11-49F35A3A94B1}" type="datetimeFigureOut">
              <a:rPr lang="en-GB" smtClean="0"/>
              <a:t>09/04/2025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225473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498E9C2-3CF2-474D-8C11-49F35A3A94B1}" type="datetimeFigureOut">
              <a:rPr lang="en-GB" smtClean="0"/>
              <a:t>09/04/2025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116514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8E9C2-3CF2-474D-8C11-49F35A3A94B1}" type="datetimeFigureOut">
              <a:rPr lang="en-GB" smtClean="0"/>
              <a:t>09/04/2025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2678895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98E9C2-3CF2-474D-8C11-49F35A3A94B1}" type="datetimeFigureOut">
              <a:rPr lang="en-GB" smtClean="0"/>
              <a:t>09/04/2025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301678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98E9C2-3CF2-474D-8C11-49F35A3A94B1}" type="datetimeFigureOut">
              <a:rPr lang="en-GB" smtClean="0"/>
              <a:t>09/04/2025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352199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98E9C2-3CF2-474D-8C11-49F35A3A94B1}" type="datetimeFigureOut">
              <a:rPr lang="en-GB" smtClean="0"/>
              <a:t>09/04/2025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213703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98E9C2-3CF2-474D-8C11-49F35A3A94B1}" type="datetimeFigureOut">
              <a:rPr lang="en-GB" smtClean="0"/>
              <a:t>09/04/2025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33BD9-607A-44A3-AED9-E2ED30DD3E20}" type="slidenum">
              <a:rPr lang="en-GB" smtClean="0"/>
              <a:t>‹#›</a:t>
            </a:fld>
            <a:endParaRPr lang="en-GB"/>
          </a:p>
        </p:txBody>
      </p:sp>
    </p:spTree>
    <p:extLst>
      <p:ext uri="{BB962C8B-B14F-4D97-AF65-F5344CB8AC3E}">
        <p14:creationId xmlns:p14="http://schemas.microsoft.com/office/powerpoint/2010/main" val="197876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8E9C2-3CF2-474D-8C11-49F35A3A94B1}" type="datetimeFigureOut">
              <a:rPr lang="en-GB" smtClean="0"/>
              <a:t>09/04/2025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33BD9-607A-44A3-AED9-E2ED30DD3E20}" type="slidenum">
              <a:rPr lang="en-GB" smtClean="0"/>
              <a:t>‹#›</a:t>
            </a:fld>
            <a:endParaRPr lang="en-GB"/>
          </a:p>
        </p:txBody>
      </p:sp>
    </p:spTree>
    <p:extLst>
      <p:ext uri="{BB962C8B-B14F-4D97-AF65-F5344CB8AC3E}">
        <p14:creationId xmlns:p14="http://schemas.microsoft.com/office/powerpoint/2010/main" val="3536532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efi.ed.ac.uk/study/undergraduat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s://blogs.ed.ac.uk/teaching-matters/an-interdisciplinary-learning-and-teaching-manifesto/"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12047F0-05D2-430A-B29D-35EA0A1084AA}"/>
              </a:ext>
            </a:extLst>
          </p:cNvPr>
          <p:cNvPicPr>
            <a:picLocks noChangeAspect="1"/>
          </p:cNvPicPr>
          <p:nvPr/>
        </p:nvPicPr>
        <p:blipFill>
          <a:blip r:embed="rId2"/>
          <a:stretch>
            <a:fillRect/>
          </a:stretch>
        </p:blipFill>
        <p:spPr>
          <a:xfrm>
            <a:off x="9983328" y="5864680"/>
            <a:ext cx="2067094" cy="861829"/>
          </a:xfrm>
          <a:prstGeom prst="rect">
            <a:avLst/>
          </a:prstGeom>
        </p:spPr>
      </p:pic>
      <p:sp>
        <p:nvSpPr>
          <p:cNvPr id="3" name="Subtitle 2"/>
          <p:cNvSpPr>
            <a:spLocks noGrp="1"/>
          </p:cNvSpPr>
          <p:nvPr>
            <p:ph type="subTitle" idx="1"/>
          </p:nvPr>
        </p:nvSpPr>
        <p:spPr>
          <a:xfrm>
            <a:off x="2173112" y="3758457"/>
            <a:ext cx="8149831" cy="2616305"/>
          </a:xfrm>
        </p:spPr>
        <p:txBody>
          <a:bodyPr>
            <a:normAutofit fontScale="85000" lnSpcReduction="20000"/>
          </a:bodyPr>
          <a:lstStyle/>
          <a:p>
            <a:endParaRPr lang="en-GB" sz="3800" dirty="0">
              <a:cs typeface="Arial" panose="020B0604020202020204" pitchFamily="34" charset="0"/>
            </a:endParaRPr>
          </a:p>
          <a:p>
            <a:r>
              <a:rPr lang="en-GB" sz="3300" b="1" dirty="0">
                <a:cs typeface="Arial" panose="020B0604020202020204" pitchFamily="34" charset="0"/>
              </a:rPr>
              <a:t>Dr Jenny Scoles </a:t>
            </a:r>
          </a:p>
          <a:p>
            <a:r>
              <a:rPr lang="en-GB" sz="3300" dirty="0">
                <a:cs typeface="Arial" panose="020B0604020202020204" pitchFamily="34" charset="0"/>
              </a:rPr>
              <a:t>Academic Developer, Institute for Academic Development</a:t>
            </a:r>
            <a:endParaRPr lang="en-GB" sz="3100" dirty="0">
              <a:cs typeface="Arial" panose="020B0604020202020204" pitchFamily="34" charset="0"/>
            </a:endParaRPr>
          </a:p>
          <a:p>
            <a:r>
              <a:rPr lang="en-GB" sz="3100" dirty="0">
                <a:cs typeface="Arial" panose="020B0604020202020204" pitchFamily="34" charset="0"/>
              </a:rPr>
              <a:t>with Dr Maddie Winter and Ms Clare Cullen</a:t>
            </a:r>
          </a:p>
          <a:p>
            <a:r>
              <a:rPr lang="en-GB" sz="3100" dirty="0">
                <a:cs typeface="Arial" panose="020B0604020202020204" pitchFamily="34" charset="0"/>
              </a:rPr>
              <a:t>Interdisciplinary Learning and Teaching Conference 2025</a:t>
            </a:r>
          </a:p>
          <a:p>
            <a:endParaRPr lang="en-GB" dirty="0"/>
          </a:p>
        </p:txBody>
      </p:sp>
      <p:pic>
        <p:nvPicPr>
          <p:cNvPr id="7" name="Picture 6">
            <a:extLst>
              <a:ext uri="{FF2B5EF4-FFF2-40B4-BE49-F238E27FC236}">
                <a16:creationId xmlns:a16="http://schemas.microsoft.com/office/drawing/2014/main" id="{1D42C52A-ACB6-43F2-8ECD-6264786612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3287" y="159474"/>
            <a:ext cx="7841281" cy="2284430"/>
          </a:xfrm>
          <a:prstGeom prst="rect">
            <a:avLst/>
          </a:prstGeom>
        </p:spPr>
      </p:pic>
      <p:sp>
        <p:nvSpPr>
          <p:cNvPr id="5" name="TextBox 4">
            <a:extLst>
              <a:ext uri="{FF2B5EF4-FFF2-40B4-BE49-F238E27FC236}">
                <a16:creationId xmlns:a16="http://schemas.microsoft.com/office/drawing/2014/main" id="{F98A7FE0-6E10-40D8-A5D0-0B8C0424448D}"/>
              </a:ext>
            </a:extLst>
          </p:cNvPr>
          <p:cNvSpPr txBox="1"/>
          <p:nvPr/>
        </p:nvSpPr>
        <p:spPr>
          <a:xfrm>
            <a:off x="949354" y="2556804"/>
            <a:ext cx="10293292" cy="1569660"/>
          </a:xfrm>
          <a:prstGeom prst="rect">
            <a:avLst/>
          </a:prstGeom>
          <a:noFill/>
        </p:spPr>
        <p:txBody>
          <a:bodyPr wrap="square">
            <a:spAutoFit/>
          </a:bodyPr>
          <a:lstStyle/>
          <a:p>
            <a:pPr algn="ctr"/>
            <a:r>
              <a:rPr lang="en-GB" sz="4800" b="1" dirty="0"/>
              <a:t>Co-creating a Manifesto for Interdisciplinary Learning and Teaching</a:t>
            </a:r>
          </a:p>
        </p:txBody>
      </p:sp>
      <p:pic>
        <p:nvPicPr>
          <p:cNvPr id="6" name="Picture 5">
            <a:extLst>
              <a:ext uri="{FF2B5EF4-FFF2-40B4-BE49-F238E27FC236}">
                <a16:creationId xmlns:a16="http://schemas.microsoft.com/office/drawing/2014/main" id="{76A0D977-EEDB-4019-8882-0656E7182B1E}"/>
              </a:ext>
            </a:extLst>
          </p:cNvPr>
          <p:cNvPicPr>
            <a:picLocks noChangeAspect="1"/>
          </p:cNvPicPr>
          <p:nvPr/>
        </p:nvPicPr>
        <p:blipFill>
          <a:blip r:embed="rId4"/>
          <a:stretch>
            <a:fillRect/>
          </a:stretch>
        </p:blipFill>
        <p:spPr>
          <a:xfrm>
            <a:off x="141578" y="6075386"/>
            <a:ext cx="2572843" cy="716199"/>
          </a:xfrm>
          <a:prstGeom prst="rect">
            <a:avLst/>
          </a:prstGeom>
        </p:spPr>
      </p:pic>
    </p:spTree>
    <p:extLst>
      <p:ext uri="{BB962C8B-B14F-4D97-AF65-F5344CB8AC3E}">
        <p14:creationId xmlns:p14="http://schemas.microsoft.com/office/powerpoint/2010/main" val="2048653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8911D-58F4-4F8C-96B0-5D8BCB599562}"/>
              </a:ext>
            </a:extLst>
          </p:cNvPr>
          <p:cNvSpPr>
            <a:spLocks noGrp="1"/>
          </p:cNvSpPr>
          <p:nvPr>
            <p:ph type="title"/>
          </p:nvPr>
        </p:nvSpPr>
        <p:spPr/>
        <p:txBody>
          <a:bodyPr/>
          <a:lstStyle/>
          <a:p>
            <a:r>
              <a:rPr lang="en-GB" dirty="0"/>
              <a:t>Principal’s Teaching Award Scheme: </a:t>
            </a:r>
            <a:br>
              <a:rPr lang="en-GB" dirty="0"/>
            </a:br>
            <a:r>
              <a:rPr lang="en-GB" dirty="0"/>
              <a:t>“Crossing the Line” </a:t>
            </a:r>
          </a:p>
        </p:txBody>
      </p:sp>
      <p:sp>
        <p:nvSpPr>
          <p:cNvPr id="3" name="Content Placeholder 2">
            <a:extLst>
              <a:ext uri="{FF2B5EF4-FFF2-40B4-BE49-F238E27FC236}">
                <a16:creationId xmlns:a16="http://schemas.microsoft.com/office/drawing/2014/main" id="{F62683DF-CFA9-4BA1-87C3-8581D20972F0}"/>
              </a:ext>
            </a:extLst>
          </p:cNvPr>
          <p:cNvSpPr>
            <a:spLocks noGrp="1"/>
          </p:cNvSpPr>
          <p:nvPr>
            <p:ph idx="1"/>
          </p:nvPr>
        </p:nvSpPr>
        <p:spPr>
          <a:xfrm>
            <a:off x="838200" y="2026961"/>
            <a:ext cx="10515600" cy="4351338"/>
          </a:xfrm>
        </p:spPr>
        <p:txBody>
          <a:bodyPr>
            <a:normAutofit/>
          </a:bodyPr>
          <a:lstStyle/>
          <a:p>
            <a:pPr algn="l">
              <a:buFont typeface="Arial" panose="020B0604020202020204" pitchFamily="34" charset="0"/>
              <a:buChar char="•"/>
            </a:pPr>
            <a:r>
              <a:rPr lang="en-GB" dirty="0"/>
              <a:t>David Overend (PI), </a:t>
            </a:r>
            <a:r>
              <a:rPr lang="en-GB" b="0" i="0" dirty="0">
                <a:solidFill>
                  <a:srgbClr val="333333"/>
                </a:solidFill>
                <a:effectLst/>
                <a:latin typeface="Source Sans Pro" panose="020B0503030403020204" pitchFamily="34" charset="0"/>
              </a:rPr>
              <a:t>Seongsook Choi, Andy Cross, Clare Cullen, David Jay, Jenny Scoles, and M. Winter. </a:t>
            </a:r>
          </a:p>
          <a:p>
            <a:pPr algn="l">
              <a:buFont typeface="Arial" panose="020B0604020202020204" pitchFamily="34" charset="0"/>
              <a:buChar char="•"/>
            </a:pPr>
            <a:r>
              <a:rPr lang="en-GB" b="1" dirty="0"/>
              <a:t>Longitudinal, 4 year research project: </a:t>
            </a:r>
            <a:r>
              <a:rPr lang="en-GB" dirty="0"/>
              <a:t>Researching student and staff perceptions and experiences of what interdisciplinary teaching and learning ‘should’ look like, and how it is actually enacted in a classroom.</a:t>
            </a:r>
          </a:p>
          <a:p>
            <a:r>
              <a:rPr lang="en-GB" dirty="0"/>
              <a:t>Creating a</a:t>
            </a:r>
            <a:r>
              <a:rPr lang="en-GB" b="1" dirty="0"/>
              <a:t> toolkit </a:t>
            </a:r>
            <a:r>
              <a:rPr lang="en-GB" dirty="0"/>
              <a:t>for educators to support interdisciplinary learning and teaching in schools, colleges and universities.</a:t>
            </a:r>
          </a:p>
          <a:p>
            <a:r>
              <a:rPr lang="en-GB" dirty="0"/>
              <a:t>Writing an Interdisciplinary Learning and Teaching (IDTL) </a:t>
            </a:r>
            <a:r>
              <a:rPr lang="en-GB" strike="sngStrike" dirty="0"/>
              <a:t>Strategy</a:t>
            </a:r>
            <a:r>
              <a:rPr lang="en-GB" dirty="0"/>
              <a:t> Manifesto</a:t>
            </a:r>
          </a:p>
        </p:txBody>
      </p:sp>
    </p:spTree>
    <p:extLst>
      <p:ext uri="{BB962C8B-B14F-4D97-AF65-F5344CB8AC3E}">
        <p14:creationId xmlns:p14="http://schemas.microsoft.com/office/powerpoint/2010/main" val="292618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8AD0-2FA2-4523-BCC5-04B406A01714}"/>
              </a:ext>
            </a:extLst>
          </p:cNvPr>
          <p:cNvSpPr>
            <a:spLocks noGrp="1"/>
          </p:cNvSpPr>
          <p:nvPr>
            <p:ph type="title"/>
          </p:nvPr>
        </p:nvSpPr>
        <p:spPr>
          <a:xfrm>
            <a:off x="838200" y="681037"/>
            <a:ext cx="10515600" cy="1325563"/>
          </a:xfrm>
        </p:spPr>
        <p:txBody>
          <a:bodyPr>
            <a:normAutofit fontScale="90000"/>
          </a:bodyPr>
          <a:lstStyle/>
          <a:p>
            <a:r>
              <a:rPr lang="en-GB" dirty="0"/>
              <a:t>Manifestos as rhetorical practices of provocation</a:t>
            </a:r>
            <a:br>
              <a:rPr lang="en-GB" dirty="0"/>
            </a:br>
            <a:endParaRPr lang="en-GB" dirty="0"/>
          </a:p>
        </p:txBody>
      </p:sp>
      <p:sp>
        <p:nvSpPr>
          <p:cNvPr id="3" name="Content Placeholder 2">
            <a:extLst>
              <a:ext uri="{FF2B5EF4-FFF2-40B4-BE49-F238E27FC236}">
                <a16:creationId xmlns:a16="http://schemas.microsoft.com/office/drawing/2014/main" id="{19D4C54E-F655-44A7-A1A5-5733A1D5AF07}"/>
              </a:ext>
            </a:extLst>
          </p:cNvPr>
          <p:cNvSpPr>
            <a:spLocks noGrp="1"/>
          </p:cNvSpPr>
          <p:nvPr>
            <p:ph idx="1"/>
          </p:nvPr>
        </p:nvSpPr>
        <p:spPr>
          <a:xfrm>
            <a:off x="838200" y="2144407"/>
            <a:ext cx="5369653" cy="4351338"/>
          </a:xfrm>
        </p:spPr>
        <p:txBody>
          <a:bodyPr>
            <a:normAutofit lnSpcReduction="10000"/>
          </a:bodyPr>
          <a:lstStyle/>
          <a:p>
            <a:pPr marL="0" indent="0">
              <a:buNone/>
            </a:pPr>
            <a:r>
              <a:rPr lang="en-GB" sz="2800" b="0" i="0" dirty="0">
                <a:solidFill>
                  <a:srgbClr val="000000"/>
                </a:solidFill>
                <a:effectLst/>
                <a:latin typeface="Calibri" panose="020F0502020204030204" pitchFamily="34" charset="0"/>
              </a:rPr>
              <a:t>“Manifestos make new knowledge possible” (p.10)   </a:t>
            </a:r>
          </a:p>
          <a:p>
            <a:pPr marL="0" indent="0">
              <a:buNone/>
            </a:pPr>
            <a:endParaRPr lang="en-GB" sz="2800" b="0" i="0" dirty="0">
              <a:solidFill>
                <a:srgbClr val="000000"/>
              </a:solidFill>
              <a:effectLst/>
              <a:latin typeface="Calibri" panose="020F0502020204030204" pitchFamily="34" charset="0"/>
            </a:endParaRPr>
          </a:p>
          <a:p>
            <a:pPr marL="0" indent="0">
              <a:buNone/>
            </a:pPr>
            <a:r>
              <a:rPr lang="en-GB" dirty="0">
                <a:solidFill>
                  <a:srgbClr val="000000"/>
                </a:solidFill>
                <a:latin typeface="Aptos"/>
              </a:rPr>
              <a:t>“</a:t>
            </a:r>
            <a:r>
              <a:rPr lang="en-GB" b="0" i="0" dirty="0">
                <a:solidFill>
                  <a:srgbClr val="000000"/>
                </a:solidFill>
                <a:effectLst/>
                <a:latin typeface="Aptos"/>
              </a:rPr>
              <a:t>Good manifestos...do not claim to know things for all time; they only claim to know things for this moment. They trash and will be trashed”. (p.4)</a:t>
            </a:r>
          </a:p>
          <a:p>
            <a:pPr marL="0" indent="0">
              <a:buNone/>
            </a:pPr>
            <a:endParaRPr lang="en-GB" sz="1800" dirty="0">
              <a:solidFill>
                <a:srgbClr val="000000"/>
              </a:solidFill>
              <a:latin typeface="Aptos"/>
            </a:endParaRPr>
          </a:p>
          <a:p>
            <a:pPr marL="0" indent="0">
              <a:buNone/>
            </a:pPr>
            <a:r>
              <a:rPr lang="en-GB" sz="1800" b="0" i="0" dirty="0">
                <a:solidFill>
                  <a:srgbClr val="222222"/>
                </a:solidFill>
                <a:effectLst/>
                <a:latin typeface="Arial" panose="020B0604020202020204" pitchFamily="34" charset="0"/>
              </a:rPr>
              <a:t>Fahs, B. (2020). </a:t>
            </a:r>
            <a:r>
              <a:rPr lang="en-GB" sz="1800" b="0" i="1" dirty="0">
                <a:solidFill>
                  <a:srgbClr val="222222"/>
                </a:solidFill>
                <a:effectLst/>
                <a:latin typeface="Arial" panose="020B0604020202020204" pitchFamily="34" charset="0"/>
              </a:rPr>
              <a:t>Burn it down!: Feminist manifestos for the revolution</a:t>
            </a:r>
            <a:r>
              <a:rPr lang="en-GB" sz="1800" b="0" i="0" dirty="0">
                <a:solidFill>
                  <a:srgbClr val="222222"/>
                </a:solidFill>
                <a:effectLst/>
                <a:latin typeface="Arial" panose="020B0604020202020204" pitchFamily="34" charset="0"/>
              </a:rPr>
              <a:t>. Verso Books. </a:t>
            </a:r>
            <a:endParaRPr lang="en-GB" dirty="0"/>
          </a:p>
        </p:txBody>
      </p:sp>
      <p:pic>
        <p:nvPicPr>
          <p:cNvPr id="5" name="Picture 4" descr="Female hand and floating bubble">
            <a:extLst>
              <a:ext uri="{FF2B5EF4-FFF2-40B4-BE49-F238E27FC236}">
                <a16:creationId xmlns:a16="http://schemas.microsoft.com/office/drawing/2014/main" id="{C60AEF0A-5EF6-44F4-ADD4-B7B985B603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5140" y="2072081"/>
            <a:ext cx="4212335" cy="3282659"/>
          </a:xfrm>
          <a:prstGeom prst="rect">
            <a:avLst/>
          </a:prstGeom>
        </p:spPr>
      </p:pic>
      <p:sp>
        <p:nvSpPr>
          <p:cNvPr id="6" name="TextBox 5">
            <a:extLst>
              <a:ext uri="{FF2B5EF4-FFF2-40B4-BE49-F238E27FC236}">
                <a16:creationId xmlns:a16="http://schemas.microsoft.com/office/drawing/2014/main" id="{BFBB28FB-812D-4325-B794-BA8080A9BCD0}"/>
              </a:ext>
            </a:extLst>
          </p:cNvPr>
          <p:cNvSpPr txBox="1"/>
          <p:nvPr/>
        </p:nvSpPr>
        <p:spPr>
          <a:xfrm>
            <a:off x="8732940" y="5413383"/>
            <a:ext cx="2432808" cy="261610"/>
          </a:xfrm>
          <a:prstGeom prst="rect">
            <a:avLst/>
          </a:prstGeom>
          <a:noFill/>
        </p:spPr>
        <p:txBody>
          <a:bodyPr wrap="square" rtlCol="0">
            <a:spAutoFit/>
          </a:bodyPr>
          <a:lstStyle/>
          <a:p>
            <a:r>
              <a:rPr lang="en-GB" sz="1100" dirty="0"/>
              <a:t>Stock image</a:t>
            </a:r>
          </a:p>
        </p:txBody>
      </p:sp>
    </p:spTree>
    <p:extLst>
      <p:ext uri="{BB962C8B-B14F-4D97-AF65-F5344CB8AC3E}">
        <p14:creationId xmlns:p14="http://schemas.microsoft.com/office/powerpoint/2010/main" val="4077798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696" y="365125"/>
            <a:ext cx="10515600" cy="1325563"/>
          </a:xfrm>
        </p:spPr>
        <p:txBody>
          <a:bodyPr/>
          <a:lstStyle/>
          <a:p>
            <a:r>
              <a:rPr lang="en-GB" dirty="0">
                <a:latin typeface="Arial" panose="020B0604020202020204" pitchFamily="34" charset="0"/>
                <a:cs typeface="Arial" panose="020B0604020202020204" pitchFamily="34" charset="0"/>
              </a:rPr>
              <a:t>Edinburgh Futures Institute </a:t>
            </a:r>
          </a:p>
        </p:txBody>
      </p:sp>
      <p:sp>
        <p:nvSpPr>
          <p:cNvPr id="5" name="Rectangle 4"/>
          <p:cNvSpPr/>
          <p:nvPr/>
        </p:nvSpPr>
        <p:spPr>
          <a:xfrm>
            <a:off x="520700" y="1690688"/>
            <a:ext cx="6096000" cy="4308872"/>
          </a:xfrm>
          <a:prstGeom prst="rect">
            <a:avLst/>
          </a:prstGeom>
        </p:spPr>
        <p:txBody>
          <a:bodyPr>
            <a:spAutoFit/>
          </a:bodyPr>
          <a:lstStyle/>
          <a:p>
            <a:r>
              <a:rPr lang="en-GB" b="1" i="0" dirty="0">
                <a:solidFill>
                  <a:srgbClr val="252525"/>
                </a:solidFill>
                <a:effectLst/>
                <a:latin typeface="Arial" panose="020B0604020202020204" pitchFamily="34" charset="0"/>
                <a:cs typeface="Arial" panose="020B0604020202020204" pitchFamily="34" charset="0"/>
              </a:rPr>
              <a:t>“A new futures-focused space for learning, research, and innovation at the University of Edinburgh.”</a:t>
            </a:r>
          </a:p>
          <a:p>
            <a:endParaRPr lang="en-GB" b="1" dirty="0">
              <a:solidFill>
                <a:srgbClr val="252525"/>
              </a:solidFill>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MA (Hons) Interdisciplinary Futures- </a:t>
            </a:r>
            <a:r>
              <a:rPr lang="en-GB" sz="2000" dirty="0">
                <a:latin typeface="Arial" panose="020B0604020202020204" pitchFamily="34" charset="0"/>
                <a:cs typeface="Arial" panose="020B0604020202020204" pitchFamily="34" charset="0"/>
                <a:hlinkClick r:id="rId2"/>
              </a:rPr>
              <a:t>https://efi.ed.ac.uk/study/undergraduate/</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t>“A new interdisciplinary programme, designed to develop key employability skills and collaborative experiences, focused on global and local challenges, and linked to cutting-edge research and the big future issues facing our planet and societies.”</a:t>
            </a:r>
          </a:p>
          <a:p>
            <a:endParaRPr lang="en-GB" sz="2000" dirty="0">
              <a:latin typeface="Arial" panose="020B0604020202020204" pitchFamily="34" charset="0"/>
              <a:cs typeface="Arial" panose="020B0604020202020204" pitchFamily="34" charset="0"/>
            </a:endParaRPr>
          </a:p>
          <a:p>
            <a:r>
              <a:rPr lang="en-GB" sz="2000" dirty="0"/>
              <a:t>36 UG students started Sept ’23</a:t>
            </a:r>
          </a:p>
          <a:p>
            <a:endParaRPr lang="en-GB" sz="2000" dirty="0">
              <a:latin typeface="Arial" panose="020B0604020202020204" pitchFamily="34" charset="0"/>
              <a:cs typeface="Arial" panose="020B0604020202020204" pitchFamily="34" charset="0"/>
            </a:endParaRPr>
          </a:p>
        </p:txBody>
      </p:sp>
      <p:pic>
        <p:nvPicPr>
          <p:cNvPr id="11" name="Content Placeholder 10">
            <a:extLst>
              <a:ext uri="{FF2B5EF4-FFF2-40B4-BE49-F238E27FC236}">
                <a16:creationId xmlns:a16="http://schemas.microsoft.com/office/drawing/2014/main" id="{8605B351-0ADF-4802-9C60-52A0A1F91510}"/>
              </a:ext>
            </a:extLst>
          </p:cNvPr>
          <p:cNvPicPr>
            <a:picLocks noGrp="1" noChangeAspect="1"/>
          </p:cNvPicPr>
          <p:nvPr>
            <p:ph idx="1"/>
          </p:nvPr>
        </p:nvPicPr>
        <p:blipFill>
          <a:blip r:embed="rId3"/>
          <a:stretch>
            <a:fillRect/>
          </a:stretch>
        </p:blipFill>
        <p:spPr>
          <a:xfrm>
            <a:off x="6833532" y="2208151"/>
            <a:ext cx="5051489" cy="3435258"/>
          </a:xfrm>
        </p:spPr>
      </p:pic>
    </p:spTree>
    <p:extLst>
      <p:ext uri="{BB962C8B-B14F-4D97-AF65-F5344CB8AC3E}">
        <p14:creationId xmlns:p14="http://schemas.microsoft.com/office/powerpoint/2010/main" val="799706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F373-3214-4D0C-AB2D-BF2C5CBE98B9}"/>
              </a:ext>
            </a:extLst>
          </p:cNvPr>
          <p:cNvSpPr>
            <a:spLocks noGrp="1"/>
          </p:cNvSpPr>
          <p:nvPr>
            <p:ph type="title"/>
          </p:nvPr>
        </p:nvSpPr>
        <p:spPr>
          <a:xfrm>
            <a:off x="242580" y="-234994"/>
            <a:ext cx="11773249" cy="1325563"/>
          </a:xfrm>
        </p:spPr>
        <p:txBody>
          <a:bodyPr/>
          <a:lstStyle/>
          <a:p>
            <a:r>
              <a:rPr lang="en-GB" dirty="0"/>
              <a:t>Methodology – Collaborative Autoethnography</a:t>
            </a:r>
          </a:p>
        </p:txBody>
      </p:sp>
      <p:sp>
        <p:nvSpPr>
          <p:cNvPr id="3" name="Content Placeholder 2">
            <a:extLst>
              <a:ext uri="{FF2B5EF4-FFF2-40B4-BE49-F238E27FC236}">
                <a16:creationId xmlns:a16="http://schemas.microsoft.com/office/drawing/2014/main" id="{237374F1-F75F-4806-9F33-9988B5E0582C}"/>
              </a:ext>
            </a:extLst>
          </p:cNvPr>
          <p:cNvSpPr>
            <a:spLocks noGrp="1"/>
          </p:cNvSpPr>
          <p:nvPr>
            <p:ph idx="1"/>
          </p:nvPr>
        </p:nvSpPr>
        <p:spPr>
          <a:xfrm>
            <a:off x="176170" y="838899"/>
            <a:ext cx="6836740" cy="5922628"/>
          </a:xfrm>
        </p:spPr>
        <p:txBody>
          <a:bodyPr>
            <a:normAutofit fontScale="25000" lnSpcReduction="20000"/>
          </a:bodyPr>
          <a:lstStyle/>
          <a:p>
            <a:pPr marL="0" indent="0">
              <a:lnSpc>
                <a:spcPct val="120000"/>
              </a:lnSpc>
              <a:buNone/>
            </a:pPr>
            <a:r>
              <a:rPr lang="en-GB" sz="6400" dirty="0">
                <a:solidFill>
                  <a:srgbClr val="000000"/>
                </a:solidFill>
                <a:latin typeface="Calibri" panose="020F0502020204030204" pitchFamily="34" charset="0"/>
              </a:rPr>
              <a:t>“</a:t>
            </a:r>
            <a:r>
              <a:rPr lang="en-GB" sz="6400" dirty="0"/>
              <a:t>Autoethnography inherently value the researcher’s personal experience and subjectivity, and challenges traditional understandings of objectivity and neutrality in research.” (Noel et al, 2023, p.2)</a:t>
            </a:r>
          </a:p>
          <a:p>
            <a:pPr marL="0" indent="0">
              <a:lnSpc>
                <a:spcPct val="120000"/>
              </a:lnSpc>
              <a:buNone/>
            </a:pPr>
            <a:r>
              <a:rPr lang="en-GB" sz="6400" dirty="0">
                <a:solidFill>
                  <a:srgbClr val="000000"/>
                </a:solidFill>
                <a:latin typeface="Calibri" panose="020F0502020204030204" pitchFamily="34" charset="0"/>
              </a:rPr>
              <a:t>Autoethnography combines autobiographical self-reflection and ethnographic investigation (Ellis et al., 2011).</a:t>
            </a:r>
          </a:p>
          <a:p>
            <a:pPr marL="0" indent="0">
              <a:lnSpc>
                <a:spcPct val="120000"/>
              </a:lnSpc>
              <a:buNone/>
            </a:pPr>
            <a:r>
              <a:rPr lang="en-GB" sz="6400" dirty="0">
                <a:solidFill>
                  <a:srgbClr val="000000"/>
                </a:solidFill>
                <a:latin typeface="Calibri" panose="020F0502020204030204" pitchFamily="34" charset="0"/>
              </a:rPr>
              <a:t>Chang et </a:t>
            </a:r>
            <a:r>
              <a:rPr lang="en-GB" sz="6400" dirty="0" err="1">
                <a:solidFill>
                  <a:srgbClr val="000000"/>
                </a:solidFill>
                <a:latin typeface="Calibri" panose="020F0502020204030204" pitchFamily="34" charset="0"/>
              </a:rPr>
              <a:t>al’s</a:t>
            </a:r>
            <a:r>
              <a:rPr lang="en-GB" sz="6400" dirty="0">
                <a:solidFill>
                  <a:srgbClr val="000000"/>
                </a:solidFill>
                <a:latin typeface="Calibri" panose="020F0502020204030204" pitchFamily="34" charset="0"/>
              </a:rPr>
              <a:t> (2012) </a:t>
            </a:r>
            <a:r>
              <a:rPr lang="en-GB" sz="6400" i="1" dirty="0">
                <a:solidFill>
                  <a:srgbClr val="000000"/>
                </a:solidFill>
                <a:latin typeface="Calibri" panose="020F0502020204030204" pitchFamily="34" charset="0"/>
              </a:rPr>
              <a:t>collaborative </a:t>
            </a:r>
            <a:r>
              <a:rPr lang="en-GB" sz="6400" dirty="0">
                <a:solidFill>
                  <a:srgbClr val="000000"/>
                </a:solidFill>
                <a:latin typeface="Calibri" panose="020F0502020204030204" pitchFamily="34" charset="0"/>
              </a:rPr>
              <a:t>auto-ethnography approach - a participatory and democratic research methodology with </a:t>
            </a:r>
            <a:r>
              <a:rPr lang="en-GB" sz="6400" b="1" dirty="0">
                <a:solidFill>
                  <a:srgbClr val="000000"/>
                </a:solidFill>
                <a:latin typeface="Calibri" panose="020F0502020204030204" pitchFamily="34" charset="0"/>
              </a:rPr>
              <a:t>emphasis on co-constructing narratives. </a:t>
            </a:r>
          </a:p>
          <a:p>
            <a:pPr marL="0" indent="0">
              <a:lnSpc>
                <a:spcPct val="120000"/>
              </a:lnSpc>
              <a:buNone/>
            </a:pPr>
            <a:r>
              <a:rPr lang="en-GB" sz="6400" dirty="0"/>
              <a:t>Collaboration in autoethnography allows for </a:t>
            </a:r>
            <a:r>
              <a:rPr lang="en-GB" sz="6400" b="1" dirty="0"/>
              <a:t>collective sense-making over shared experiences, which can account for multiple perspectives.</a:t>
            </a:r>
          </a:p>
          <a:p>
            <a:pPr marL="0" indent="0">
              <a:lnSpc>
                <a:spcPct val="120000"/>
              </a:lnSpc>
              <a:buNone/>
            </a:pPr>
            <a:r>
              <a:rPr lang="en-GB" sz="6400" dirty="0"/>
              <a:t>1. Research and teaching team - overlap between two but common denominator was a genuine passion and intellectual curiosity about IDTL in practice.</a:t>
            </a:r>
          </a:p>
          <a:p>
            <a:pPr marL="0" indent="0">
              <a:lnSpc>
                <a:spcPct val="120000"/>
              </a:lnSpc>
              <a:buNone/>
            </a:pPr>
            <a:r>
              <a:rPr lang="en-GB" sz="6400" dirty="0"/>
              <a:t>2. Two staff and two student focus groups; two staff and two student open-response questionnaires. We were active participants. </a:t>
            </a:r>
          </a:p>
          <a:p>
            <a:pPr marL="0" indent="0">
              <a:lnSpc>
                <a:spcPct val="120000"/>
              </a:lnSpc>
              <a:buNone/>
            </a:pPr>
            <a:r>
              <a:rPr lang="en-GB" sz="6400" dirty="0"/>
              <a:t>3. Drawing on own experiences of teacher-researcher-student in IDTL.</a:t>
            </a:r>
          </a:p>
          <a:p>
            <a:pPr marL="0" indent="0">
              <a:lnSpc>
                <a:spcPct val="120000"/>
              </a:lnSpc>
              <a:buNone/>
            </a:pPr>
            <a:r>
              <a:rPr lang="en-GB" sz="6400" dirty="0"/>
              <a:t>4. Deep dive into IDTL literature.</a:t>
            </a:r>
          </a:p>
          <a:p>
            <a:pPr marL="0" indent="0">
              <a:lnSpc>
                <a:spcPct val="120000"/>
              </a:lnSpc>
              <a:buNone/>
            </a:pPr>
            <a:r>
              <a:rPr lang="en-GB" sz="6400" dirty="0"/>
              <a:t>5. Key to this: iterative discussions internally and with external colleagues (organising guest speakers; Teams chats; coffees; pizza parties)</a:t>
            </a:r>
          </a:p>
          <a:p>
            <a:pPr marL="0" indent="0">
              <a:buNone/>
            </a:pPr>
            <a:endParaRPr lang="en-GB" sz="1800" b="0" i="0" dirty="0">
              <a:solidFill>
                <a:srgbClr val="000000"/>
              </a:solidFill>
              <a:effectLst/>
              <a:latin typeface="Calibri" panose="020F0502020204030204" pitchFamily="34" charset="0"/>
            </a:endParaRPr>
          </a:p>
          <a:p>
            <a:pPr marL="0" indent="0">
              <a:buNone/>
            </a:pPr>
            <a:endParaRPr lang="en-GB" sz="1800" b="0" i="0" dirty="0">
              <a:solidFill>
                <a:srgbClr val="000000"/>
              </a:solidFill>
              <a:effectLst/>
              <a:latin typeface="Calibri" panose="020F0502020204030204" pitchFamily="34" charset="0"/>
            </a:endParaRPr>
          </a:p>
        </p:txBody>
      </p:sp>
      <p:pic>
        <p:nvPicPr>
          <p:cNvPr id="4" name="Picture 3">
            <a:extLst>
              <a:ext uri="{FF2B5EF4-FFF2-40B4-BE49-F238E27FC236}">
                <a16:creationId xmlns:a16="http://schemas.microsoft.com/office/drawing/2014/main" id="{11D3032D-3F61-451F-8422-F726BD68FFC4}"/>
              </a:ext>
            </a:extLst>
          </p:cNvPr>
          <p:cNvPicPr>
            <a:picLocks noChangeAspect="1"/>
          </p:cNvPicPr>
          <p:nvPr/>
        </p:nvPicPr>
        <p:blipFill>
          <a:blip r:embed="rId2"/>
          <a:stretch>
            <a:fillRect/>
          </a:stretch>
        </p:blipFill>
        <p:spPr>
          <a:xfrm>
            <a:off x="7012909" y="1443571"/>
            <a:ext cx="4676037" cy="3316511"/>
          </a:xfrm>
          <a:prstGeom prst="rect">
            <a:avLst/>
          </a:prstGeom>
        </p:spPr>
      </p:pic>
    </p:spTree>
    <p:extLst>
      <p:ext uri="{BB962C8B-B14F-4D97-AF65-F5344CB8AC3E}">
        <p14:creationId xmlns:p14="http://schemas.microsoft.com/office/powerpoint/2010/main" val="31252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9056-331C-4C7B-8411-7AD4295594B9}"/>
              </a:ext>
            </a:extLst>
          </p:cNvPr>
          <p:cNvSpPr>
            <a:spLocks noGrp="1"/>
          </p:cNvSpPr>
          <p:nvPr>
            <p:ph type="title"/>
          </p:nvPr>
        </p:nvSpPr>
        <p:spPr>
          <a:xfrm>
            <a:off x="309694" y="18255"/>
            <a:ext cx="10515600" cy="1325563"/>
          </a:xfrm>
        </p:spPr>
        <p:txBody>
          <a:bodyPr>
            <a:normAutofit fontScale="90000"/>
          </a:bodyPr>
          <a:lstStyle/>
          <a:p>
            <a:pPr marL="0" indent="0">
              <a:buNone/>
            </a:pPr>
            <a:br>
              <a:rPr lang="en-GB" sz="4000" dirty="0">
                <a:solidFill>
                  <a:srgbClr val="000000"/>
                </a:solidFill>
                <a:latin typeface="Calibri" panose="020F0502020204030204" pitchFamily="34" charset="0"/>
              </a:rPr>
            </a:br>
            <a:r>
              <a:rPr lang="en-GB" sz="4000" dirty="0">
                <a:solidFill>
                  <a:srgbClr val="000000"/>
                </a:solidFill>
                <a:latin typeface="Calibri" panose="020F0502020204030204" pitchFamily="34" charset="0"/>
              </a:rPr>
              <a:t>Tinkering, playing, refining, editing:</a:t>
            </a:r>
            <a:br>
              <a:rPr lang="en-GB" sz="4000" dirty="0">
                <a:solidFill>
                  <a:srgbClr val="000000"/>
                </a:solidFill>
                <a:latin typeface="Calibri" panose="020F0502020204030204" pitchFamily="34" charset="0"/>
              </a:rPr>
            </a:br>
            <a:r>
              <a:rPr lang="en-GB" sz="4000" dirty="0">
                <a:solidFill>
                  <a:srgbClr val="000000"/>
                </a:solidFill>
                <a:latin typeface="Calibri" panose="020F0502020204030204" pitchFamily="34" charset="0"/>
              </a:rPr>
              <a:t>The process of co-constructing a narrative</a:t>
            </a:r>
          </a:p>
        </p:txBody>
      </p:sp>
      <p:sp>
        <p:nvSpPr>
          <p:cNvPr id="3" name="Content Placeholder 2">
            <a:extLst>
              <a:ext uri="{FF2B5EF4-FFF2-40B4-BE49-F238E27FC236}">
                <a16:creationId xmlns:a16="http://schemas.microsoft.com/office/drawing/2014/main" id="{974A071F-07F4-458E-B2A0-16DB9BA23DAB}"/>
              </a:ext>
            </a:extLst>
          </p:cNvPr>
          <p:cNvSpPr>
            <a:spLocks noGrp="1"/>
          </p:cNvSpPr>
          <p:nvPr>
            <p:ph idx="1"/>
          </p:nvPr>
        </p:nvSpPr>
        <p:spPr>
          <a:xfrm>
            <a:off x="469084" y="1657845"/>
            <a:ext cx="7718571" cy="5103682"/>
          </a:xfrm>
        </p:spPr>
        <p:txBody>
          <a:bodyPr>
            <a:normAutofit fontScale="85000" lnSpcReduction="20000"/>
          </a:bodyPr>
          <a:lstStyle/>
          <a:p>
            <a:pPr marL="0" indent="0">
              <a:buNone/>
            </a:pPr>
            <a:r>
              <a:rPr lang="en-GB" dirty="0">
                <a:solidFill>
                  <a:srgbClr val="000000"/>
                </a:solidFill>
                <a:latin typeface="Calibri" panose="020F0502020204030204" pitchFamily="34" charset="0"/>
              </a:rPr>
              <a:t>Three</a:t>
            </a:r>
            <a:r>
              <a:rPr lang="en-GB" sz="2800" dirty="0">
                <a:solidFill>
                  <a:srgbClr val="000000"/>
                </a:solidFill>
                <a:latin typeface="Calibri" panose="020F0502020204030204" pitchFamily="34" charset="0"/>
              </a:rPr>
              <a:t> of </a:t>
            </a:r>
            <a:r>
              <a:rPr lang="en-GB" sz="2800" b="0" i="0" dirty="0">
                <a:solidFill>
                  <a:srgbClr val="000000"/>
                </a:solidFill>
                <a:effectLst/>
                <a:latin typeface="Calibri" panose="020F0502020204030204" pitchFamily="34" charset="0"/>
              </a:rPr>
              <a:t>us from research team (Scoles, Cullen and Winter) wrote together in-person and online over one month to shape each principle.</a:t>
            </a:r>
          </a:p>
          <a:p>
            <a:pPr marL="285750" indent="-285750">
              <a:buFont typeface="Arial" panose="020B0604020202020204" pitchFamily="34" charset="0"/>
              <a:buChar char="•"/>
            </a:pPr>
            <a:endParaRPr lang="en-GB" sz="1400" b="0" i="0" dirty="0">
              <a:solidFill>
                <a:srgbClr val="000000"/>
              </a:solidFill>
              <a:effectLst/>
              <a:latin typeface="Calibri" panose="020F0502020204030204" pitchFamily="34" charset="0"/>
            </a:endParaRPr>
          </a:p>
          <a:p>
            <a:pPr marL="285750" indent="-285750">
              <a:buFont typeface="Arial" panose="020B0604020202020204" pitchFamily="34" charset="0"/>
              <a:buChar char="•"/>
            </a:pPr>
            <a:r>
              <a:rPr lang="en-GB" sz="2800" b="1" i="0" dirty="0">
                <a:solidFill>
                  <a:srgbClr val="000000"/>
                </a:solidFill>
                <a:effectLst/>
                <a:latin typeface="Calibri" panose="020F0502020204030204" pitchFamily="34" charset="0"/>
              </a:rPr>
              <a:t>First draft </a:t>
            </a:r>
            <a:r>
              <a:rPr lang="en-GB" sz="2800" b="0" i="0" dirty="0">
                <a:solidFill>
                  <a:srgbClr val="000000"/>
                </a:solidFill>
                <a:effectLst/>
                <a:latin typeface="Calibri" panose="020F0502020204030204" pitchFamily="34" charset="0"/>
              </a:rPr>
              <a:t>- met with the larger research team to critically assess each principle, conflating, rejecting and refining - each word had do as much work for us as possible .</a:t>
            </a:r>
          </a:p>
          <a:p>
            <a:pPr marL="285750" indent="-285750">
              <a:buFont typeface="Arial" panose="020B0604020202020204" pitchFamily="34" charset="0"/>
              <a:buChar char="•"/>
            </a:pPr>
            <a:r>
              <a:rPr lang="en-GB" sz="2800" b="1" i="0" dirty="0">
                <a:solidFill>
                  <a:srgbClr val="000000"/>
                </a:solidFill>
                <a:effectLst/>
                <a:latin typeface="Calibri" panose="020F0502020204030204" pitchFamily="34" charset="0"/>
              </a:rPr>
              <a:t>Second draft </a:t>
            </a:r>
            <a:r>
              <a:rPr lang="en-GB" sz="2800" b="0" i="0" dirty="0">
                <a:solidFill>
                  <a:srgbClr val="000000"/>
                </a:solidFill>
                <a:effectLst/>
                <a:latin typeface="Calibri" panose="020F0502020204030204" pitchFamily="34" charset="0"/>
              </a:rPr>
              <a:t>- sent document to </a:t>
            </a:r>
            <a:r>
              <a:rPr lang="en-GB" dirty="0">
                <a:solidFill>
                  <a:srgbClr val="000000"/>
                </a:solidFill>
                <a:latin typeface="Calibri" panose="020F0502020204030204" pitchFamily="34" charset="0"/>
              </a:rPr>
              <a:t>six </a:t>
            </a:r>
            <a:r>
              <a:rPr lang="en-GB" sz="2800" b="0" i="0" dirty="0">
                <a:solidFill>
                  <a:srgbClr val="000000"/>
                </a:solidFill>
                <a:effectLst/>
                <a:latin typeface="Calibri" panose="020F0502020204030204" pitchFamily="34" charset="0"/>
              </a:rPr>
              <a:t>critical friends with previous experience in IDLT and research</a:t>
            </a:r>
            <a:r>
              <a:rPr lang="en-GB" dirty="0">
                <a:solidFill>
                  <a:srgbClr val="000000"/>
                </a:solidFill>
                <a:latin typeface="Calibri" panose="020F0502020204030204" pitchFamily="34" charset="0"/>
              </a:rPr>
              <a:t>;</a:t>
            </a:r>
            <a:r>
              <a:rPr lang="en-GB" sz="2800" b="0" i="0" dirty="0">
                <a:solidFill>
                  <a:srgbClr val="000000"/>
                </a:solidFill>
                <a:effectLst/>
                <a:latin typeface="Calibri" panose="020F0502020204030204" pitchFamily="34" charset="0"/>
              </a:rPr>
              <a:t> each gave comprehensive edits and comments to help challenge our thinking. </a:t>
            </a:r>
          </a:p>
          <a:p>
            <a:pPr marL="285750" indent="-285750">
              <a:buFont typeface="Arial" panose="020B0604020202020204" pitchFamily="34" charset="0"/>
              <a:buChar char="•"/>
            </a:pPr>
            <a:r>
              <a:rPr lang="en-GB" sz="2800" b="1" i="0" dirty="0">
                <a:solidFill>
                  <a:srgbClr val="000000"/>
                </a:solidFill>
                <a:effectLst/>
                <a:latin typeface="Calibri" panose="020F0502020204030204" pitchFamily="34" charset="0"/>
              </a:rPr>
              <a:t>Third </a:t>
            </a:r>
            <a:r>
              <a:rPr lang="en-GB" sz="2800" b="1" dirty="0">
                <a:solidFill>
                  <a:srgbClr val="000000"/>
                </a:solidFill>
                <a:latin typeface="Calibri" panose="020F0502020204030204" pitchFamily="34" charset="0"/>
              </a:rPr>
              <a:t>and final draft </a:t>
            </a:r>
            <a:r>
              <a:rPr lang="en-GB" sz="2800" dirty="0">
                <a:solidFill>
                  <a:srgbClr val="000000"/>
                </a:solidFill>
                <a:latin typeface="Calibri" panose="020F0502020204030204" pitchFamily="34" charset="0"/>
              </a:rPr>
              <a:t>- </a:t>
            </a:r>
            <a:r>
              <a:rPr lang="en-GB" sz="2800" b="0" i="0" dirty="0">
                <a:solidFill>
                  <a:srgbClr val="000000"/>
                </a:solidFill>
                <a:effectLst/>
                <a:latin typeface="Calibri" panose="020F0502020204030204" pitchFamily="34" charset="0"/>
              </a:rPr>
              <a:t>involved much debate and discussion among the three of us to further refine and sharpen our thinking. </a:t>
            </a:r>
          </a:p>
          <a:p>
            <a:pPr marL="285750" indent="-285750">
              <a:buFont typeface="Arial" panose="020B0604020202020204" pitchFamily="34" charset="0"/>
              <a:buChar char="•"/>
            </a:pPr>
            <a:r>
              <a:rPr lang="en-GB" b="1" dirty="0">
                <a:solidFill>
                  <a:srgbClr val="000000"/>
                </a:solidFill>
                <a:latin typeface="Calibri" panose="020F0502020204030204" pitchFamily="34" charset="0"/>
              </a:rPr>
              <a:t>F</a:t>
            </a:r>
            <a:r>
              <a:rPr lang="en-GB" sz="2800" b="1" i="0" dirty="0">
                <a:solidFill>
                  <a:srgbClr val="000000"/>
                </a:solidFill>
                <a:effectLst/>
                <a:latin typeface="Calibri" panose="020F0502020204030204" pitchFamily="34" charset="0"/>
              </a:rPr>
              <a:t>inal manifesto </a:t>
            </a:r>
            <a:r>
              <a:rPr lang="en-GB" sz="2800" b="0" i="0" dirty="0">
                <a:solidFill>
                  <a:srgbClr val="000000"/>
                </a:solidFill>
                <a:effectLst/>
                <a:latin typeface="Calibri" panose="020F0502020204030204" pitchFamily="34" charset="0"/>
              </a:rPr>
              <a:t>turned into PDF incorporated into Toolkit and animated into 5-minute video.</a:t>
            </a:r>
            <a:endParaRPr lang="en-GB" dirty="0"/>
          </a:p>
        </p:txBody>
      </p:sp>
      <p:pic>
        <p:nvPicPr>
          <p:cNvPr id="5" name="Picture 4">
            <a:extLst>
              <a:ext uri="{FF2B5EF4-FFF2-40B4-BE49-F238E27FC236}">
                <a16:creationId xmlns:a16="http://schemas.microsoft.com/office/drawing/2014/main" id="{B51C05E2-57F5-4EF5-AF13-0D2E9AE6AC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49448" y="372565"/>
            <a:ext cx="2591499" cy="2591499"/>
          </a:xfrm>
          <a:prstGeom prst="rect">
            <a:avLst/>
          </a:prstGeom>
        </p:spPr>
      </p:pic>
      <p:sp>
        <p:nvSpPr>
          <p:cNvPr id="6" name="TextBox 5">
            <a:extLst>
              <a:ext uri="{FF2B5EF4-FFF2-40B4-BE49-F238E27FC236}">
                <a16:creationId xmlns:a16="http://schemas.microsoft.com/office/drawing/2014/main" id="{2745E099-5A9F-40E3-B0FD-CDED258C8304}"/>
              </a:ext>
            </a:extLst>
          </p:cNvPr>
          <p:cNvSpPr txBox="1"/>
          <p:nvPr/>
        </p:nvSpPr>
        <p:spPr>
          <a:xfrm>
            <a:off x="9055218" y="2924503"/>
            <a:ext cx="2060196" cy="646331"/>
          </a:xfrm>
          <a:prstGeom prst="rect">
            <a:avLst/>
          </a:prstGeom>
          <a:noFill/>
        </p:spPr>
        <p:txBody>
          <a:bodyPr wrap="square" rtlCol="0">
            <a:spAutoFit/>
          </a:bodyPr>
          <a:lstStyle/>
          <a:p>
            <a:r>
              <a:rPr lang="en-GB" dirty="0"/>
              <a:t>Manifesto video, by Simon Dures</a:t>
            </a:r>
          </a:p>
        </p:txBody>
      </p:sp>
      <p:pic>
        <p:nvPicPr>
          <p:cNvPr id="8" name="Picture 7">
            <a:extLst>
              <a:ext uri="{FF2B5EF4-FFF2-40B4-BE49-F238E27FC236}">
                <a16:creationId xmlns:a16="http://schemas.microsoft.com/office/drawing/2014/main" id="{850C2730-63D9-436E-AB00-887A884AE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9448" y="3701754"/>
            <a:ext cx="2655703" cy="2655703"/>
          </a:xfrm>
          <a:prstGeom prst="rect">
            <a:avLst/>
          </a:prstGeom>
        </p:spPr>
      </p:pic>
      <p:sp>
        <p:nvSpPr>
          <p:cNvPr id="9" name="TextBox 8">
            <a:extLst>
              <a:ext uri="{FF2B5EF4-FFF2-40B4-BE49-F238E27FC236}">
                <a16:creationId xmlns:a16="http://schemas.microsoft.com/office/drawing/2014/main" id="{13D1D8E1-5CBC-4834-819C-94700ABE7E25}"/>
              </a:ext>
            </a:extLst>
          </p:cNvPr>
          <p:cNvSpPr txBox="1"/>
          <p:nvPr/>
        </p:nvSpPr>
        <p:spPr>
          <a:xfrm>
            <a:off x="9247465" y="6119045"/>
            <a:ext cx="2944535" cy="369332"/>
          </a:xfrm>
          <a:prstGeom prst="rect">
            <a:avLst/>
          </a:prstGeom>
          <a:noFill/>
        </p:spPr>
        <p:txBody>
          <a:bodyPr wrap="square" rtlCol="0">
            <a:spAutoFit/>
          </a:bodyPr>
          <a:lstStyle/>
          <a:p>
            <a:r>
              <a:rPr lang="en-GB" dirty="0"/>
              <a:t>Manifesto as PDF</a:t>
            </a:r>
          </a:p>
        </p:txBody>
      </p:sp>
    </p:spTree>
    <p:extLst>
      <p:ext uri="{BB962C8B-B14F-4D97-AF65-F5344CB8AC3E}">
        <p14:creationId xmlns:p14="http://schemas.microsoft.com/office/powerpoint/2010/main" val="390751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41B4-686C-4C63-B975-AFFE1C494977}"/>
              </a:ext>
            </a:extLst>
          </p:cNvPr>
          <p:cNvSpPr>
            <a:spLocks noGrp="1"/>
          </p:cNvSpPr>
          <p:nvPr>
            <p:ph type="title"/>
          </p:nvPr>
        </p:nvSpPr>
        <p:spPr>
          <a:xfrm>
            <a:off x="330433" y="231673"/>
            <a:ext cx="11163300" cy="1325563"/>
          </a:xfrm>
        </p:spPr>
        <p:txBody>
          <a:bodyPr/>
          <a:lstStyle/>
          <a:p>
            <a:r>
              <a:rPr lang="en-GB" dirty="0"/>
              <a:t>IDLT Manifesto’s 11 Principles (abridged)</a:t>
            </a:r>
          </a:p>
        </p:txBody>
      </p:sp>
      <p:sp>
        <p:nvSpPr>
          <p:cNvPr id="3" name="Content Placeholder 2">
            <a:extLst>
              <a:ext uri="{FF2B5EF4-FFF2-40B4-BE49-F238E27FC236}">
                <a16:creationId xmlns:a16="http://schemas.microsoft.com/office/drawing/2014/main" id="{1C7EDE6C-1320-42F2-81A1-DA4D8DCCF92A}"/>
              </a:ext>
            </a:extLst>
          </p:cNvPr>
          <p:cNvSpPr>
            <a:spLocks noGrp="1"/>
          </p:cNvSpPr>
          <p:nvPr>
            <p:ph idx="1"/>
          </p:nvPr>
        </p:nvSpPr>
        <p:spPr>
          <a:xfrm>
            <a:off x="365459" y="1370625"/>
            <a:ext cx="6191775" cy="5255702"/>
          </a:xfrm>
        </p:spPr>
        <p:txBody>
          <a:bodyPr>
            <a:normAutofit fontScale="77500" lnSpcReduction="20000"/>
          </a:bodyPr>
          <a:lstStyle/>
          <a:p>
            <a:pPr algn="l" rtl="0" fontAlgn="base">
              <a:lnSpc>
                <a:spcPct val="120000"/>
              </a:lnSpc>
              <a:buFont typeface="+mj-lt"/>
              <a:buAutoNum type="arabicPeriod"/>
            </a:pPr>
            <a:r>
              <a:rPr lang="en-GB" sz="2900" b="1" i="0" dirty="0">
                <a:solidFill>
                  <a:srgbClr val="000000"/>
                </a:solidFill>
                <a:effectLst/>
              </a:rPr>
              <a:t>While interdisciplinarity cannot be singularly defined, general agreement can be achieved on its basic tenets. </a:t>
            </a:r>
            <a:r>
              <a:rPr lang="en-GB" sz="2400" b="0" i="0" dirty="0">
                <a:solidFill>
                  <a:srgbClr val="000000"/>
                </a:solidFill>
                <a:effectLst/>
              </a:rPr>
              <a:t> </a:t>
            </a:r>
          </a:p>
          <a:p>
            <a:pPr marL="0" indent="0" algn="l" rtl="0" fontAlgn="base">
              <a:lnSpc>
                <a:spcPct val="120000"/>
              </a:lnSpc>
              <a:buNone/>
            </a:pPr>
            <a:r>
              <a:rPr lang="en-GB" sz="2400" dirty="0">
                <a:solidFill>
                  <a:srgbClr val="000000"/>
                </a:solidFill>
              </a:rPr>
              <a:t>I</a:t>
            </a:r>
            <a:r>
              <a:rPr lang="en-GB" sz="2400" b="0" i="0" dirty="0">
                <a:solidFill>
                  <a:srgbClr val="000000"/>
                </a:solidFill>
                <a:effectLst/>
              </a:rPr>
              <a:t>n collectively exploring differing conceptualisations of interdisciplinarity, members within a learning community can deepen their understandings of how others view and practise interdisciplinarity, thereby nurturing commonality and empathy. </a:t>
            </a:r>
          </a:p>
          <a:p>
            <a:pPr marL="0" indent="0" algn="l" rtl="0" fontAlgn="base">
              <a:lnSpc>
                <a:spcPct val="120000"/>
              </a:lnSpc>
              <a:buNone/>
            </a:pPr>
            <a:r>
              <a:rPr lang="en-GB" sz="2900" b="0" i="0" dirty="0">
                <a:solidFill>
                  <a:srgbClr val="000000"/>
                </a:solidFill>
                <a:effectLst/>
              </a:rPr>
              <a:t> </a:t>
            </a:r>
            <a:endParaRPr lang="en-GB" sz="4600" b="0" i="0" dirty="0">
              <a:solidFill>
                <a:srgbClr val="000000"/>
              </a:solidFill>
              <a:effectLst/>
            </a:endParaRPr>
          </a:p>
          <a:p>
            <a:pPr algn="l" rtl="0" fontAlgn="base">
              <a:lnSpc>
                <a:spcPct val="120000"/>
              </a:lnSpc>
              <a:buFont typeface="+mj-lt"/>
              <a:buAutoNum type="arabicPeriod" startAt="2"/>
            </a:pPr>
            <a:r>
              <a:rPr lang="en-GB" sz="2900" b="1" i="0" dirty="0">
                <a:solidFill>
                  <a:srgbClr val="000000"/>
                </a:solidFill>
                <a:effectLst/>
              </a:rPr>
              <a:t>The world’s inherent complexity ought to be honoured in learning environments. </a:t>
            </a:r>
            <a:r>
              <a:rPr lang="en-GB" sz="2900" b="0" i="0" dirty="0">
                <a:solidFill>
                  <a:srgbClr val="000000"/>
                </a:solidFill>
                <a:effectLst/>
              </a:rPr>
              <a:t> </a:t>
            </a:r>
          </a:p>
          <a:p>
            <a:pPr marL="0" indent="0" algn="l" rtl="0" fontAlgn="base">
              <a:lnSpc>
                <a:spcPct val="120000"/>
              </a:lnSpc>
              <a:buNone/>
            </a:pPr>
            <a:r>
              <a:rPr lang="en-GB" sz="2400" b="0" i="0" dirty="0">
                <a:solidFill>
                  <a:srgbClr val="000000"/>
                </a:solidFill>
                <a:effectLst/>
              </a:rPr>
              <a:t>Whilst keeping things simple might be a useful starting point in learning, concealing the world’s messy liveliness with neat research methods, comfortable learning tasks and soothing conclusions only does a disservice to us all in the long run.  </a:t>
            </a:r>
            <a:endParaRPr lang="en-GB" sz="3600" b="0" i="0" dirty="0">
              <a:solidFill>
                <a:srgbClr val="000000"/>
              </a:solidFill>
              <a:effectLst/>
            </a:endParaRPr>
          </a:p>
        </p:txBody>
      </p:sp>
      <p:pic>
        <p:nvPicPr>
          <p:cNvPr id="4" name="Picture 3">
            <a:extLst>
              <a:ext uri="{FF2B5EF4-FFF2-40B4-BE49-F238E27FC236}">
                <a16:creationId xmlns:a16="http://schemas.microsoft.com/office/drawing/2014/main" id="{4688C479-F42A-4526-BF0E-2D170A4BA4E3}"/>
              </a:ext>
            </a:extLst>
          </p:cNvPr>
          <p:cNvPicPr>
            <a:picLocks noChangeAspect="1"/>
          </p:cNvPicPr>
          <p:nvPr/>
        </p:nvPicPr>
        <p:blipFill>
          <a:blip r:embed="rId3"/>
          <a:stretch>
            <a:fillRect/>
          </a:stretch>
        </p:blipFill>
        <p:spPr>
          <a:xfrm>
            <a:off x="6935416" y="2181138"/>
            <a:ext cx="5055161" cy="2831681"/>
          </a:xfrm>
          <a:prstGeom prst="rect">
            <a:avLst/>
          </a:prstGeom>
        </p:spPr>
      </p:pic>
      <p:sp>
        <p:nvSpPr>
          <p:cNvPr id="5" name="TextBox 4">
            <a:extLst>
              <a:ext uri="{FF2B5EF4-FFF2-40B4-BE49-F238E27FC236}">
                <a16:creationId xmlns:a16="http://schemas.microsoft.com/office/drawing/2014/main" id="{15484F7D-A524-4391-9819-8F8C21798745}"/>
              </a:ext>
            </a:extLst>
          </p:cNvPr>
          <p:cNvSpPr txBox="1"/>
          <p:nvPr/>
        </p:nvSpPr>
        <p:spPr>
          <a:xfrm>
            <a:off x="7691779" y="5012819"/>
            <a:ext cx="3542434" cy="369332"/>
          </a:xfrm>
          <a:prstGeom prst="rect">
            <a:avLst/>
          </a:prstGeom>
          <a:noFill/>
        </p:spPr>
        <p:txBody>
          <a:bodyPr wrap="square" rtlCol="0">
            <a:spAutoFit/>
          </a:bodyPr>
          <a:lstStyle/>
          <a:p>
            <a:r>
              <a:rPr lang="en-GB" dirty="0" err="1"/>
              <a:t>Pixabay</a:t>
            </a:r>
            <a:r>
              <a:rPr lang="en-GB" dirty="0"/>
              <a:t>, AI-generated, </a:t>
            </a:r>
            <a:r>
              <a:rPr lang="en-GB" dirty="0" err="1"/>
              <a:t>myshoun</a:t>
            </a:r>
            <a:endParaRPr lang="en-GB" dirty="0"/>
          </a:p>
        </p:txBody>
      </p:sp>
    </p:spTree>
    <p:extLst>
      <p:ext uri="{BB962C8B-B14F-4D97-AF65-F5344CB8AC3E}">
        <p14:creationId xmlns:p14="http://schemas.microsoft.com/office/powerpoint/2010/main" val="1314901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B59CC7-1DC3-4124-B97E-1FB49F765C24}"/>
              </a:ext>
            </a:extLst>
          </p:cNvPr>
          <p:cNvSpPr>
            <a:spLocks noGrp="1"/>
          </p:cNvSpPr>
          <p:nvPr>
            <p:ph idx="1"/>
          </p:nvPr>
        </p:nvSpPr>
        <p:spPr>
          <a:xfrm>
            <a:off x="259476" y="547381"/>
            <a:ext cx="7533896" cy="5853419"/>
          </a:xfrm>
        </p:spPr>
        <p:txBody>
          <a:bodyPr>
            <a:normAutofit fontScale="92500" lnSpcReduction="10000"/>
          </a:bodyPr>
          <a:lstStyle/>
          <a:p>
            <a:pPr algn="l" rtl="0" fontAlgn="base">
              <a:lnSpc>
                <a:spcPct val="100000"/>
              </a:lnSpc>
              <a:buFont typeface="+mj-lt"/>
              <a:buAutoNum type="arabicPeriod" startAt="3"/>
            </a:pPr>
            <a:r>
              <a:rPr lang="en-GB" sz="3000" b="1" i="0" dirty="0">
                <a:solidFill>
                  <a:srgbClr val="000000"/>
                </a:solidFill>
                <a:effectLst/>
              </a:rPr>
              <a:t> Power structures should be dismantled.</a:t>
            </a:r>
            <a:r>
              <a:rPr lang="en-GB" sz="3000" b="0" i="0" dirty="0">
                <a:solidFill>
                  <a:srgbClr val="000000"/>
                </a:solidFill>
                <a:effectLst/>
              </a:rPr>
              <a:t> </a:t>
            </a:r>
          </a:p>
          <a:p>
            <a:pPr marL="0" indent="0" algn="l" rtl="0" fontAlgn="base">
              <a:lnSpc>
                <a:spcPct val="100000"/>
              </a:lnSpc>
              <a:buNone/>
            </a:pPr>
            <a:r>
              <a:rPr lang="en-GB" b="0" i="0" dirty="0">
                <a:solidFill>
                  <a:srgbClr val="000000"/>
                </a:solidFill>
                <a:effectLst/>
              </a:rPr>
              <a:t>Interdisciplinary teaching and learning better equips people to challenge oppressive and unjust power structures, and, in turn, the challenging of these power structures enriches interdisciplinary teaching and learning.  </a:t>
            </a:r>
          </a:p>
          <a:p>
            <a:pPr marL="0" indent="0" algn="l" rtl="0" fontAlgn="base">
              <a:lnSpc>
                <a:spcPct val="100000"/>
              </a:lnSpc>
              <a:buNone/>
            </a:pPr>
            <a:endParaRPr lang="en-GB" sz="4000" b="0" i="0" dirty="0">
              <a:solidFill>
                <a:srgbClr val="000000"/>
              </a:solidFill>
              <a:effectLst/>
            </a:endParaRPr>
          </a:p>
          <a:p>
            <a:pPr algn="l" rtl="0" fontAlgn="base">
              <a:lnSpc>
                <a:spcPct val="100000"/>
              </a:lnSpc>
              <a:buFont typeface="+mj-lt"/>
              <a:buAutoNum type="arabicPeriod" startAt="4"/>
            </a:pPr>
            <a:r>
              <a:rPr lang="en-GB" sz="3000" b="1" i="0" dirty="0">
                <a:solidFill>
                  <a:srgbClr val="000000"/>
                </a:solidFill>
                <a:effectLst/>
              </a:rPr>
              <a:t> Participatory practice is vital for interdisciplinary learning.</a:t>
            </a:r>
            <a:r>
              <a:rPr lang="en-GB" sz="3000" b="0" i="0" dirty="0">
                <a:solidFill>
                  <a:srgbClr val="000000"/>
                </a:solidFill>
                <a:effectLst/>
              </a:rPr>
              <a:t> </a:t>
            </a:r>
          </a:p>
          <a:p>
            <a:pPr marL="0" indent="0" algn="l" rtl="0" fontAlgn="base">
              <a:lnSpc>
                <a:spcPct val="100000"/>
              </a:lnSpc>
              <a:buNone/>
            </a:pPr>
            <a:r>
              <a:rPr lang="en-GB" b="0" i="0" dirty="0">
                <a:solidFill>
                  <a:srgbClr val="000000"/>
                </a:solidFill>
                <a:effectLst/>
              </a:rPr>
              <a:t>In co-creating and sustaining new shared spaces and cultures within and beyond the learning environment, we can promote accessibility, champion diversity and nurture democratic communities.  </a:t>
            </a:r>
            <a:endParaRPr lang="en-GB" sz="4000" b="0" i="0" dirty="0">
              <a:solidFill>
                <a:srgbClr val="000000"/>
              </a:solidFill>
              <a:effectLst/>
            </a:endParaRPr>
          </a:p>
          <a:p>
            <a:endParaRPr lang="en-GB" dirty="0"/>
          </a:p>
        </p:txBody>
      </p:sp>
      <p:pic>
        <p:nvPicPr>
          <p:cNvPr id="4" name="Picture 3">
            <a:extLst>
              <a:ext uri="{FF2B5EF4-FFF2-40B4-BE49-F238E27FC236}">
                <a16:creationId xmlns:a16="http://schemas.microsoft.com/office/drawing/2014/main" id="{978334DA-CC8E-490D-A6F4-5F38E1F80628}"/>
              </a:ext>
            </a:extLst>
          </p:cNvPr>
          <p:cNvPicPr>
            <a:picLocks noChangeAspect="1"/>
          </p:cNvPicPr>
          <p:nvPr/>
        </p:nvPicPr>
        <p:blipFill>
          <a:blip r:embed="rId3"/>
          <a:stretch>
            <a:fillRect/>
          </a:stretch>
        </p:blipFill>
        <p:spPr>
          <a:xfrm>
            <a:off x="8472919" y="1333850"/>
            <a:ext cx="2890302" cy="4047688"/>
          </a:xfrm>
          <a:prstGeom prst="rect">
            <a:avLst/>
          </a:prstGeom>
        </p:spPr>
      </p:pic>
      <p:sp>
        <p:nvSpPr>
          <p:cNvPr id="5" name="TextBox 4">
            <a:extLst>
              <a:ext uri="{FF2B5EF4-FFF2-40B4-BE49-F238E27FC236}">
                <a16:creationId xmlns:a16="http://schemas.microsoft.com/office/drawing/2014/main" id="{24428F3C-585F-48CF-BCC1-8BFCBAD07A45}"/>
              </a:ext>
            </a:extLst>
          </p:cNvPr>
          <p:cNvSpPr txBox="1"/>
          <p:nvPr/>
        </p:nvSpPr>
        <p:spPr>
          <a:xfrm>
            <a:off x="9144000" y="5381538"/>
            <a:ext cx="2608977" cy="369332"/>
          </a:xfrm>
          <a:prstGeom prst="rect">
            <a:avLst/>
          </a:prstGeom>
          <a:noFill/>
        </p:spPr>
        <p:txBody>
          <a:bodyPr wrap="square" rtlCol="0">
            <a:spAutoFit/>
          </a:bodyPr>
          <a:lstStyle/>
          <a:p>
            <a:r>
              <a:rPr lang="en-GB" dirty="0" err="1"/>
              <a:t>Pixabay</a:t>
            </a:r>
            <a:r>
              <a:rPr lang="en-GB" dirty="0"/>
              <a:t> CC0</a:t>
            </a:r>
          </a:p>
        </p:txBody>
      </p:sp>
    </p:spTree>
    <p:extLst>
      <p:ext uri="{BB962C8B-B14F-4D97-AF65-F5344CB8AC3E}">
        <p14:creationId xmlns:p14="http://schemas.microsoft.com/office/powerpoint/2010/main" val="3151060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829344-0664-4C8E-BF49-4FB9FC7B8F38}"/>
              </a:ext>
            </a:extLst>
          </p:cNvPr>
          <p:cNvSpPr>
            <a:spLocks noGrp="1"/>
          </p:cNvSpPr>
          <p:nvPr>
            <p:ph idx="1"/>
          </p:nvPr>
        </p:nvSpPr>
        <p:spPr>
          <a:xfrm>
            <a:off x="451374" y="503340"/>
            <a:ext cx="7618835" cy="6518246"/>
          </a:xfrm>
        </p:spPr>
        <p:txBody>
          <a:bodyPr>
            <a:normAutofit fontScale="77500" lnSpcReduction="20000"/>
          </a:bodyPr>
          <a:lstStyle/>
          <a:p>
            <a:pPr algn="l" rtl="0" fontAlgn="base">
              <a:lnSpc>
                <a:spcPct val="120000"/>
              </a:lnSpc>
              <a:buFont typeface="+mj-lt"/>
              <a:buAutoNum type="arabicPeriod" startAt="5"/>
            </a:pPr>
            <a:r>
              <a:rPr lang="en-GB" sz="3600" b="1" i="0" dirty="0">
                <a:solidFill>
                  <a:srgbClr val="000000"/>
                </a:solidFill>
                <a:effectLst/>
              </a:rPr>
              <a:t> Existing academic institutional structures inhibit interdisciplinary teaching.</a:t>
            </a:r>
            <a:r>
              <a:rPr lang="en-GB" sz="3600" b="0" i="0" dirty="0">
                <a:solidFill>
                  <a:srgbClr val="000000"/>
                </a:solidFill>
                <a:effectLst/>
              </a:rPr>
              <a:t> </a:t>
            </a:r>
          </a:p>
          <a:p>
            <a:pPr marL="0" indent="0" algn="l" rtl="0" fontAlgn="base">
              <a:lnSpc>
                <a:spcPct val="120000"/>
              </a:lnSpc>
              <a:buNone/>
            </a:pPr>
            <a:r>
              <a:rPr lang="en-GB" sz="3000" b="0" i="0" dirty="0">
                <a:solidFill>
                  <a:srgbClr val="000000"/>
                </a:solidFill>
                <a:effectLst/>
              </a:rPr>
              <a:t>Honest and critical interrogating of present physical, organisational and social structures is paramount if programme and course design are to embrace diverse ways of thinking and the interconnectedness of all learning.  </a:t>
            </a:r>
            <a:endParaRPr lang="en-GB" sz="4300" b="0" i="0" dirty="0">
              <a:solidFill>
                <a:srgbClr val="000000"/>
              </a:solidFill>
              <a:effectLst/>
            </a:endParaRPr>
          </a:p>
          <a:p>
            <a:pPr marL="0" indent="0" algn="l" rtl="0" fontAlgn="base">
              <a:lnSpc>
                <a:spcPct val="120000"/>
              </a:lnSpc>
              <a:buNone/>
            </a:pPr>
            <a:endParaRPr lang="en-GB" sz="3100" b="0" i="0" dirty="0">
              <a:solidFill>
                <a:srgbClr val="000000"/>
              </a:solidFill>
              <a:effectLst/>
            </a:endParaRPr>
          </a:p>
          <a:p>
            <a:pPr algn="l" rtl="0" fontAlgn="base">
              <a:lnSpc>
                <a:spcPct val="120000"/>
              </a:lnSpc>
              <a:buFont typeface="+mj-lt"/>
              <a:buAutoNum type="arabicPeriod" startAt="6"/>
            </a:pPr>
            <a:r>
              <a:rPr lang="en-GB" sz="3600" b="1" i="0" dirty="0">
                <a:solidFill>
                  <a:srgbClr val="000000"/>
                </a:solidFill>
                <a:effectLst/>
              </a:rPr>
              <a:t> The notion of expertise should be interrogated.</a:t>
            </a:r>
            <a:r>
              <a:rPr lang="en-GB" sz="3600" b="0" i="0" dirty="0">
                <a:solidFill>
                  <a:srgbClr val="000000"/>
                </a:solidFill>
                <a:effectLst/>
              </a:rPr>
              <a:t> </a:t>
            </a:r>
          </a:p>
          <a:p>
            <a:pPr marL="0" indent="0" algn="l" rtl="0" fontAlgn="base">
              <a:lnSpc>
                <a:spcPct val="120000"/>
              </a:lnSpc>
              <a:buNone/>
            </a:pPr>
            <a:r>
              <a:rPr lang="en-GB" sz="3000" b="0" i="0" dirty="0">
                <a:solidFill>
                  <a:srgbClr val="000000"/>
                </a:solidFill>
                <a:effectLst/>
              </a:rPr>
              <a:t>Knowledge arises not from the teacher alone, but through co-creative and interactive processes between more than one individual. Understanding that a learner’s lived experience extends beyond their identity as a student allows the whole self to be valued.  </a:t>
            </a:r>
            <a:endParaRPr lang="en-GB" sz="4300" b="0" i="0" dirty="0">
              <a:solidFill>
                <a:srgbClr val="000000"/>
              </a:solidFill>
              <a:effectLst/>
            </a:endParaRPr>
          </a:p>
          <a:p>
            <a:endParaRPr lang="en-GB" dirty="0"/>
          </a:p>
        </p:txBody>
      </p:sp>
      <p:pic>
        <p:nvPicPr>
          <p:cNvPr id="4" name="Picture 3">
            <a:extLst>
              <a:ext uri="{FF2B5EF4-FFF2-40B4-BE49-F238E27FC236}">
                <a16:creationId xmlns:a16="http://schemas.microsoft.com/office/drawing/2014/main" id="{067FB2F7-2913-479C-AF4A-0569DC714811}"/>
              </a:ext>
            </a:extLst>
          </p:cNvPr>
          <p:cNvPicPr>
            <a:picLocks noChangeAspect="1"/>
          </p:cNvPicPr>
          <p:nvPr/>
        </p:nvPicPr>
        <p:blipFill>
          <a:blip r:embed="rId3"/>
          <a:stretch>
            <a:fillRect/>
          </a:stretch>
        </p:blipFill>
        <p:spPr>
          <a:xfrm>
            <a:off x="7893342" y="1191237"/>
            <a:ext cx="3963798" cy="3963798"/>
          </a:xfrm>
          <a:prstGeom prst="rect">
            <a:avLst/>
          </a:prstGeom>
        </p:spPr>
      </p:pic>
      <p:sp>
        <p:nvSpPr>
          <p:cNvPr id="5" name="TextBox 4">
            <a:extLst>
              <a:ext uri="{FF2B5EF4-FFF2-40B4-BE49-F238E27FC236}">
                <a16:creationId xmlns:a16="http://schemas.microsoft.com/office/drawing/2014/main" id="{7C2D2E31-ADD0-46FE-BFAE-77A01E907D77}"/>
              </a:ext>
            </a:extLst>
          </p:cNvPr>
          <p:cNvSpPr txBox="1"/>
          <p:nvPr/>
        </p:nvSpPr>
        <p:spPr>
          <a:xfrm>
            <a:off x="9071295" y="4785703"/>
            <a:ext cx="3120705" cy="369332"/>
          </a:xfrm>
          <a:prstGeom prst="rect">
            <a:avLst/>
          </a:prstGeom>
          <a:noFill/>
        </p:spPr>
        <p:txBody>
          <a:bodyPr wrap="square" rtlCol="0">
            <a:spAutoFit/>
          </a:bodyPr>
          <a:lstStyle/>
          <a:p>
            <a:r>
              <a:rPr lang="en-GB" dirty="0" err="1"/>
              <a:t>Pixabay</a:t>
            </a:r>
            <a:r>
              <a:rPr lang="en-GB" dirty="0"/>
              <a:t>, </a:t>
            </a:r>
            <a:r>
              <a:rPr lang="en-GB" dirty="0" err="1"/>
              <a:t>tanrica</a:t>
            </a:r>
            <a:endParaRPr lang="en-GB" dirty="0"/>
          </a:p>
        </p:txBody>
      </p:sp>
    </p:spTree>
    <p:extLst>
      <p:ext uri="{BB962C8B-B14F-4D97-AF65-F5344CB8AC3E}">
        <p14:creationId xmlns:p14="http://schemas.microsoft.com/office/powerpoint/2010/main" val="2030065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50F9C3-EFBA-467C-AFEA-F76830DAC871}"/>
              </a:ext>
            </a:extLst>
          </p:cNvPr>
          <p:cNvSpPr>
            <a:spLocks noGrp="1"/>
          </p:cNvSpPr>
          <p:nvPr>
            <p:ph idx="1"/>
          </p:nvPr>
        </p:nvSpPr>
        <p:spPr>
          <a:xfrm>
            <a:off x="519418" y="115348"/>
            <a:ext cx="7718571" cy="6627303"/>
          </a:xfrm>
        </p:spPr>
        <p:txBody>
          <a:bodyPr>
            <a:normAutofit fontScale="85000" lnSpcReduction="10000"/>
          </a:bodyPr>
          <a:lstStyle/>
          <a:p>
            <a:pPr algn="l" rtl="0" fontAlgn="base">
              <a:lnSpc>
                <a:spcPct val="120000"/>
              </a:lnSpc>
              <a:buFont typeface="+mj-lt"/>
              <a:buAutoNum type="arabicPeriod" startAt="7"/>
            </a:pPr>
            <a:r>
              <a:rPr lang="en-GB" sz="3000" b="1" i="0" dirty="0">
                <a:solidFill>
                  <a:srgbClr val="000000"/>
                </a:solidFill>
                <a:effectLst/>
              </a:rPr>
              <a:t> Relational, affective and embodied pedagogy in the interdisciplinary classroom is an ethical imperative.</a:t>
            </a:r>
            <a:r>
              <a:rPr lang="en-GB" sz="3000" b="0" i="0" dirty="0">
                <a:solidFill>
                  <a:srgbClr val="000000"/>
                </a:solidFill>
                <a:effectLst/>
              </a:rPr>
              <a:t> </a:t>
            </a:r>
          </a:p>
          <a:p>
            <a:pPr marL="0" indent="0" algn="l" rtl="0" fontAlgn="base">
              <a:lnSpc>
                <a:spcPct val="120000"/>
              </a:lnSpc>
              <a:buNone/>
            </a:pPr>
            <a:r>
              <a:rPr lang="en-GB" sz="2400" b="0" i="0" dirty="0">
                <a:solidFill>
                  <a:srgbClr val="000000"/>
                </a:solidFill>
                <a:effectLst/>
              </a:rPr>
              <a:t>Thinking and learning do not only happen in the brain. Inviting students to engage with their bodies, emotions and relationships creates space for their diverse ways of experiencing, thinking and learning about themselves and the world.  </a:t>
            </a:r>
          </a:p>
          <a:p>
            <a:pPr marL="0" indent="0" algn="l" rtl="0" fontAlgn="base">
              <a:lnSpc>
                <a:spcPct val="120000"/>
              </a:lnSpc>
              <a:buNone/>
            </a:pPr>
            <a:endParaRPr lang="en-GB" sz="3000" b="0" i="0" dirty="0">
              <a:solidFill>
                <a:srgbClr val="000000"/>
              </a:solidFill>
              <a:effectLst/>
            </a:endParaRPr>
          </a:p>
          <a:p>
            <a:pPr algn="l" rtl="0" fontAlgn="base">
              <a:lnSpc>
                <a:spcPct val="120000"/>
              </a:lnSpc>
              <a:buFont typeface="+mj-lt"/>
              <a:buAutoNum type="arabicPeriod" startAt="8"/>
            </a:pPr>
            <a:r>
              <a:rPr lang="en-GB" sz="3000" b="1" i="0" dirty="0">
                <a:solidFill>
                  <a:srgbClr val="000000"/>
                </a:solidFill>
                <a:effectLst/>
              </a:rPr>
              <a:t> Students’ lived experiences and awareness of one’s own worldview can be more important than their disciplinary background.</a:t>
            </a:r>
            <a:r>
              <a:rPr lang="en-GB" sz="3000" b="0" i="0" dirty="0">
                <a:solidFill>
                  <a:srgbClr val="000000"/>
                </a:solidFill>
                <a:effectLst/>
              </a:rPr>
              <a:t>  </a:t>
            </a:r>
          </a:p>
          <a:p>
            <a:pPr marL="0" indent="0" algn="l" rtl="0" fontAlgn="base">
              <a:lnSpc>
                <a:spcPct val="120000"/>
              </a:lnSpc>
              <a:buNone/>
            </a:pPr>
            <a:r>
              <a:rPr lang="en-GB" sz="2400" b="0" i="0" dirty="0">
                <a:solidFill>
                  <a:srgbClr val="000000"/>
                </a:solidFill>
                <a:effectLst/>
              </a:rPr>
              <a:t>When interdisciplinary educators move beyond simply asking students “What discipline did, or do, you study?”, and instead question “How do you view and come to know the world?”, they permit the diverse types of knowledge, lived experiences, and ways of knowing that are needed to engage with our complex world.  </a:t>
            </a:r>
          </a:p>
        </p:txBody>
      </p:sp>
      <p:pic>
        <p:nvPicPr>
          <p:cNvPr id="4" name="Picture 3">
            <a:extLst>
              <a:ext uri="{FF2B5EF4-FFF2-40B4-BE49-F238E27FC236}">
                <a16:creationId xmlns:a16="http://schemas.microsoft.com/office/drawing/2014/main" id="{57C568CB-5941-4FBF-9D11-29524534FC74}"/>
              </a:ext>
            </a:extLst>
          </p:cNvPr>
          <p:cNvPicPr>
            <a:picLocks noChangeAspect="1"/>
          </p:cNvPicPr>
          <p:nvPr/>
        </p:nvPicPr>
        <p:blipFill>
          <a:blip r:embed="rId3"/>
          <a:stretch>
            <a:fillRect/>
          </a:stretch>
        </p:blipFill>
        <p:spPr>
          <a:xfrm>
            <a:off x="8314602" y="1711353"/>
            <a:ext cx="3590641" cy="3099733"/>
          </a:xfrm>
          <a:prstGeom prst="rect">
            <a:avLst/>
          </a:prstGeom>
        </p:spPr>
      </p:pic>
      <p:sp>
        <p:nvSpPr>
          <p:cNvPr id="5" name="TextBox 4">
            <a:extLst>
              <a:ext uri="{FF2B5EF4-FFF2-40B4-BE49-F238E27FC236}">
                <a16:creationId xmlns:a16="http://schemas.microsoft.com/office/drawing/2014/main" id="{2590B924-4403-4E7B-97F0-DAA4E7677FB7}"/>
              </a:ext>
            </a:extLst>
          </p:cNvPr>
          <p:cNvSpPr txBox="1"/>
          <p:nvPr/>
        </p:nvSpPr>
        <p:spPr>
          <a:xfrm>
            <a:off x="9009776" y="4802698"/>
            <a:ext cx="2466363" cy="369332"/>
          </a:xfrm>
          <a:prstGeom prst="rect">
            <a:avLst/>
          </a:prstGeom>
          <a:noFill/>
        </p:spPr>
        <p:txBody>
          <a:bodyPr wrap="square" rtlCol="0">
            <a:spAutoFit/>
          </a:bodyPr>
          <a:lstStyle/>
          <a:p>
            <a:r>
              <a:rPr lang="en-GB" dirty="0" err="1"/>
              <a:t>Pixabay</a:t>
            </a:r>
            <a:r>
              <a:rPr lang="en-GB" dirty="0"/>
              <a:t>, </a:t>
            </a:r>
            <a:r>
              <a:rPr lang="en-GB" dirty="0" err="1"/>
              <a:t>bookdragon</a:t>
            </a:r>
            <a:endParaRPr lang="en-GB" dirty="0"/>
          </a:p>
        </p:txBody>
      </p:sp>
    </p:spTree>
    <p:extLst>
      <p:ext uri="{BB962C8B-B14F-4D97-AF65-F5344CB8AC3E}">
        <p14:creationId xmlns:p14="http://schemas.microsoft.com/office/powerpoint/2010/main" val="2776056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27E918-D0DA-4378-8298-6AB5558ECE2E}"/>
              </a:ext>
            </a:extLst>
          </p:cNvPr>
          <p:cNvSpPr>
            <a:spLocks noGrp="1"/>
          </p:cNvSpPr>
          <p:nvPr>
            <p:ph idx="1"/>
          </p:nvPr>
        </p:nvSpPr>
        <p:spPr>
          <a:xfrm>
            <a:off x="662031" y="562062"/>
            <a:ext cx="7206842" cy="6082019"/>
          </a:xfrm>
        </p:spPr>
        <p:txBody>
          <a:bodyPr>
            <a:normAutofit fontScale="92500" lnSpcReduction="20000"/>
          </a:bodyPr>
          <a:lstStyle/>
          <a:p>
            <a:pPr algn="l" rtl="0" fontAlgn="base">
              <a:lnSpc>
                <a:spcPct val="120000"/>
              </a:lnSpc>
              <a:buFont typeface="+mj-lt"/>
              <a:buAutoNum type="arabicPeriod" startAt="9"/>
            </a:pPr>
            <a:r>
              <a:rPr lang="en-GB" sz="3000" b="1" i="0" dirty="0">
                <a:solidFill>
                  <a:srgbClr val="000000"/>
                </a:solidFill>
                <a:effectLst/>
              </a:rPr>
              <a:t> Be wary of ‘anything goes’ relativism</a:t>
            </a:r>
            <a:r>
              <a:rPr lang="en-GB" sz="3000" b="0" i="0" dirty="0">
                <a:solidFill>
                  <a:srgbClr val="000000"/>
                </a:solidFill>
                <a:effectLst/>
              </a:rPr>
              <a:t>  </a:t>
            </a:r>
          </a:p>
          <a:p>
            <a:pPr marL="0" indent="0" algn="l" rtl="0" fontAlgn="base">
              <a:lnSpc>
                <a:spcPct val="120000"/>
              </a:lnSpc>
              <a:buNone/>
            </a:pPr>
            <a:r>
              <a:rPr lang="en-GB" sz="2400" b="0" i="0" dirty="0">
                <a:solidFill>
                  <a:srgbClr val="000000"/>
                </a:solidFill>
                <a:effectLst/>
              </a:rPr>
              <a:t>This can happen if the provenance and purpose of information go uninterrogated. Students and educators must work together to create learning environments where freedom of speech is respected and the capacity to engage with evidence, and in respectful and critically informed debate, is actively nurtured.  </a:t>
            </a:r>
          </a:p>
          <a:p>
            <a:pPr marL="0" indent="0" algn="l" rtl="0" fontAlgn="base">
              <a:lnSpc>
                <a:spcPct val="120000"/>
              </a:lnSpc>
              <a:buNone/>
            </a:pPr>
            <a:endParaRPr lang="en-GB" sz="2400" b="0" i="0" dirty="0">
              <a:solidFill>
                <a:srgbClr val="000000"/>
              </a:solidFill>
              <a:effectLst/>
            </a:endParaRPr>
          </a:p>
          <a:p>
            <a:pPr algn="l" rtl="0" fontAlgn="base">
              <a:lnSpc>
                <a:spcPct val="120000"/>
              </a:lnSpc>
              <a:buFont typeface="+mj-lt"/>
              <a:buAutoNum type="arabicPeriod" startAt="10"/>
            </a:pPr>
            <a:r>
              <a:rPr lang="en-GB" sz="3000" b="1" i="0" dirty="0">
                <a:solidFill>
                  <a:srgbClr val="000000"/>
                </a:solidFill>
                <a:effectLst/>
              </a:rPr>
              <a:t> Teaching should make space for clumsy and messy exploration</a:t>
            </a:r>
            <a:r>
              <a:rPr lang="en-GB" sz="3000" b="0" i="0" dirty="0">
                <a:solidFill>
                  <a:srgbClr val="000000"/>
                </a:solidFill>
                <a:effectLst/>
              </a:rPr>
              <a:t>  </a:t>
            </a:r>
          </a:p>
          <a:p>
            <a:pPr marL="0" indent="0" algn="l" rtl="0" fontAlgn="base">
              <a:lnSpc>
                <a:spcPct val="120000"/>
              </a:lnSpc>
              <a:buNone/>
            </a:pPr>
            <a:r>
              <a:rPr lang="en-GB" sz="2400" b="0" i="0" dirty="0">
                <a:solidFill>
                  <a:srgbClr val="000000"/>
                </a:solidFill>
                <a:effectLst/>
              </a:rPr>
              <a:t>Rather than seeking a single, elegant solution to a proposed problem, we should value experimentation, tinkering, self-directed learning and learning from failure. These approaches will foster lifelong curiosity and a love of learning that transcends formal education.  </a:t>
            </a:r>
            <a:endParaRPr lang="en-GB" sz="2400" dirty="0"/>
          </a:p>
        </p:txBody>
      </p:sp>
      <p:pic>
        <p:nvPicPr>
          <p:cNvPr id="4" name="Picture 3">
            <a:extLst>
              <a:ext uri="{FF2B5EF4-FFF2-40B4-BE49-F238E27FC236}">
                <a16:creationId xmlns:a16="http://schemas.microsoft.com/office/drawing/2014/main" id="{FB9BEBFC-A794-407A-93A9-FA1A7070BE40}"/>
              </a:ext>
            </a:extLst>
          </p:cNvPr>
          <p:cNvPicPr>
            <a:picLocks noChangeAspect="1"/>
          </p:cNvPicPr>
          <p:nvPr/>
        </p:nvPicPr>
        <p:blipFill>
          <a:blip r:embed="rId3"/>
          <a:stretch>
            <a:fillRect/>
          </a:stretch>
        </p:blipFill>
        <p:spPr>
          <a:xfrm>
            <a:off x="8472880" y="2151617"/>
            <a:ext cx="3305939" cy="2432965"/>
          </a:xfrm>
          <a:prstGeom prst="rect">
            <a:avLst/>
          </a:prstGeom>
        </p:spPr>
      </p:pic>
      <p:pic>
        <p:nvPicPr>
          <p:cNvPr id="5" name="Picture 4">
            <a:extLst>
              <a:ext uri="{FF2B5EF4-FFF2-40B4-BE49-F238E27FC236}">
                <a16:creationId xmlns:a16="http://schemas.microsoft.com/office/drawing/2014/main" id="{4E0B111D-CDE4-4297-97EF-45C6F7279989}"/>
              </a:ext>
            </a:extLst>
          </p:cNvPr>
          <p:cNvPicPr>
            <a:picLocks noChangeAspect="1"/>
          </p:cNvPicPr>
          <p:nvPr/>
        </p:nvPicPr>
        <p:blipFill>
          <a:blip r:embed="rId4"/>
          <a:stretch>
            <a:fillRect/>
          </a:stretch>
        </p:blipFill>
        <p:spPr>
          <a:xfrm>
            <a:off x="9121119" y="4584582"/>
            <a:ext cx="3395766" cy="329213"/>
          </a:xfrm>
          <a:prstGeom prst="rect">
            <a:avLst/>
          </a:prstGeom>
        </p:spPr>
      </p:pic>
    </p:spTree>
    <p:extLst>
      <p:ext uri="{BB962C8B-B14F-4D97-AF65-F5344CB8AC3E}">
        <p14:creationId xmlns:p14="http://schemas.microsoft.com/office/powerpoint/2010/main" val="3641093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89B628-A448-4933-8F1D-6A60DB20D6B9}"/>
              </a:ext>
            </a:extLst>
          </p:cNvPr>
          <p:cNvSpPr>
            <a:spLocks noGrp="1"/>
          </p:cNvSpPr>
          <p:nvPr>
            <p:ph idx="1"/>
          </p:nvPr>
        </p:nvSpPr>
        <p:spPr>
          <a:xfrm>
            <a:off x="427139" y="592443"/>
            <a:ext cx="10515600" cy="6202640"/>
          </a:xfrm>
        </p:spPr>
        <p:txBody>
          <a:bodyPr>
            <a:normAutofit fontScale="92500"/>
          </a:bodyPr>
          <a:lstStyle/>
          <a:p>
            <a:pPr algn="l" rtl="0" fontAlgn="base">
              <a:buFont typeface="+mj-lt"/>
              <a:buAutoNum type="arabicPeriod" startAt="11"/>
            </a:pPr>
            <a:r>
              <a:rPr lang="en-GB" sz="3200" b="1" dirty="0">
                <a:solidFill>
                  <a:srgbClr val="000000"/>
                </a:solidFill>
              </a:rPr>
              <a:t> Learning will be, at times, uncomfortable and necessarily slow. </a:t>
            </a:r>
          </a:p>
          <a:p>
            <a:pPr marL="0" indent="0" algn="l" rtl="0" fontAlgn="base">
              <a:buNone/>
            </a:pPr>
            <a:r>
              <a:rPr lang="en-GB" sz="2600" dirty="0">
                <a:solidFill>
                  <a:srgbClr val="000000"/>
                </a:solidFill>
              </a:rPr>
              <a:t>Educators must create safe and supportive spaces in which students can take intellectual risks and navigate interdisciplinarity’s non-linear learning journey.  </a:t>
            </a: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algn="l" rtl="0" fontAlgn="base">
              <a:buNone/>
            </a:pPr>
            <a:endParaRPr lang="en-GB" sz="1800" dirty="0">
              <a:solidFill>
                <a:srgbClr val="000000"/>
              </a:solidFill>
              <a:latin typeface="Times New Roman" panose="02020603050405020304" pitchFamily="18" charset="0"/>
            </a:endParaRPr>
          </a:p>
          <a:p>
            <a:pPr marL="0" indent="0" fontAlgn="base">
              <a:buNone/>
            </a:pPr>
            <a:r>
              <a:rPr lang="en-GB" dirty="0">
                <a:hlinkClick r:id="rId3"/>
              </a:rPr>
              <a:t>https://blogs.ed.ac.uk/teaching-matters/an-interdisciplinary-learning-and-teaching-manifesto/</a:t>
            </a:r>
            <a:r>
              <a:rPr lang="en-GB" dirty="0"/>
              <a:t> </a:t>
            </a:r>
          </a:p>
          <a:p>
            <a:pPr marL="0" indent="0" algn="l" rtl="0" fontAlgn="base">
              <a:buNone/>
            </a:pPr>
            <a:endParaRPr lang="en-GB" b="0" i="0" dirty="0">
              <a:solidFill>
                <a:srgbClr val="000000"/>
              </a:solidFill>
              <a:effectLst/>
              <a:latin typeface="Segoe UI" panose="020B0502040204020203" pitchFamily="34" charset="0"/>
            </a:endParaRPr>
          </a:p>
          <a:p>
            <a:endParaRPr lang="en-GB" dirty="0"/>
          </a:p>
        </p:txBody>
      </p:sp>
      <p:pic>
        <p:nvPicPr>
          <p:cNvPr id="5" name="Picture 4">
            <a:extLst>
              <a:ext uri="{FF2B5EF4-FFF2-40B4-BE49-F238E27FC236}">
                <a16:creationId xmlns:a16="http://schemas.microsoft.com/office/drawing/2014/main" id="{778BE1EB-0F12-4961-A646-FB90DA10D3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7875" y="2667000"/>
            <a:ext cx="4070440" cy="2798427"/>
          </a:xfrm>
          <a:prstGeom prst="rect">
            <a:avLst/>
          </a:prstGeom>
        </p:spPr>
      </p:pic>
      <p:sp>
        <p:nvSpPr>
          <p:cNvPr id="6" name="TextBox 5">
            <a:extLst>
              <a:ext uri="{FF2B5EF4-FFF2-40B4-BE49-F238E27FC236}">
                <a16:creationId xmlns:a16="http://schemas.microsoft.com/office/drawing/2014/main" id="{32861C54-77A3-442D-9A8D-F73CD268FC9F}"/>
              </a:ext>
            </a:extLst>
          </p:cNvPr>
          <p:cNvSpPr txBox="1"/>
          <p:nvPr/>
        </p:nvSpPr>
        <p:spPr>
          <a:xfrm>
            <a:off x="4462944" y="5465427"/>
            <a:ext cx="3397541" cy="276999"/>
          </a:xfrm>
          <a:prstGeom prst="rect">
            <a:avLst/>
          </a:prstGeom>
          <a:noFill/>
        </p:spPr>
        <p:txBody>
          <a:bodyPr wrap="square" rtlCol="0">
            <a:spAutoFit/>
          </a:bodyPr>
          <a:lstStyle/>
          <a:p>
            <a:r>
              <a:rPr lang="en-GB" sz="1200" dirty="0" err="1"/>
              <a:t>OpenClipArt</a:t>
            </a:r>
            <a:r>
              <a:rPr lang="en-GB" sz="1200" dirty="0"/>
              <a:t>-vectors, </a:t>
            </a:r>
            <a:r>
              <a:rPr lang="en-GB" sz="1200" dirty="0" err="1"/>
              <a:t>Pixabay</a:t>
            </a:r>
            <a:endParaRPr lang="en-GB" sz="1200" dirty="0"/>
          </a:p>
        </p:txBody>
      </p:sp>
    </p:spTree>
    <p:extLst>
      <p:ext uri="{BB962C8B-B14F-4D97-AF65-F5344CB8AC3E}">
        <p14:creationId xmlns:p14="http://schemas.microsoft.com/office/powerpoint/2010/main" val="691117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72FA-74F2-4793-968E-2BF1F4BC1EBE}"/>
              </a:ext>
            </a:extLst>
          </p:cNvPr>
          <p:cNvSpPr>
            <a:spLocks noGrp="1"/>
          </p:cNvSpPr>
          <p:nvPr>
            <p:ph type="title"/>
          </p:nvPr>
        </p:nvSpPr>
        <p:spPr>
          <a:xfrm>
            <a:off x="838200" y="365126"/>
            <a:ext cx="10515600" cy="1069392"/>
          </a:xfrm>
        </p:spPr>
        <p:txBody>
          <a:bodyPr/>
          <a:lstStyle/>
          <a:p>
            <a:r>
              <a:rPr lang="en-GB" dirty="0"/>
              <a:t>Manifesto as a learning activity</a:t>
            </a:r>
          </a:p>
        </p:txBody>
      </p:sp>
      <p:sp>
        <p:nvSpPr>
          <p:cNvPr id="3" name="Content Placeholder 2">
            <a:extLst>
              <a:ext uri="{FF2B5EF4-FFF2-40B4-BE49-F238E27FC236}">
                <a16:creationId xmlns:a16="http://schemas.microsoft.com/office/drawing/2014/main" id="{2CBEF82E-2AA1-4D0B-A8E6-AC476BB83134}"/>
              </a:ext>
            </a:extLst>
          </p:cNvPr>
          <p:cNvSpPr>
            <a:spLocks noGrp="1"/>
          </p:cNvSpPr>
          <p:nvPr>
            <p:ph idx="1"/>
          </p:nvPr>
        </p:nvSpPr>
        <p:spPr>
          <a:xfrm>
            <a:off x="838200" y="1434518"/>
            <a:ext cx="10515600" cy="5058356"/>
          </a:xfrm>
        </p:spPr>
        <p:txBody>
          <a:bodyPr>
            <a:normAutofit fontScale="92500"/>
          </a:bodyPr>
          <a:lstStyle/>
          <a:p>
            <a:pPr>
              <a:lnSpc>
                <a:spcPct val="120000"/>
              </a:lnSpc>
            </a:pPr>
            <a:r>
              <a:rPr lang="en-GB" sz="2400" b="1" dirty="0"/>
              <a:t>Course activity: </a:t>
            </a:r>
            <a:r>
              <a:rPr lang="en-GB" sz="2400" b="0" i="0" dirty="0">
                <a:solidFill>
                  <a:srgbClr val="333333"/>
                </a:solidFill>
                <a:effectLst/>
              </a:rPr>
              <a:t>asking learners to decide which statements they agree with, which they are opposed to, and which they would rewrite. </a:t>
            </a:r>
            <a:r>
              <a:rPr lang="en-GB" sz="2400" dirty="0">
                <a:solidFill>
                  <a:srgbClr val="333333"/>
                </a:solidFill>
              </a:rPr>
              <a:t>H</a:t>
            </a:r>
            <a:r>
              <a:rPr lang="en-GB" sz="2400" b="0" i="0" dirty="0">
                <a:solidFill>
                  <a:srgbClr val="333333"/>
                </a:solidFill>
                <a:effectLst/>
              </a:rPr>
              <a:t>elps groups decide what is important to them as they embark on an interdisciplinary learning journey. Return to at the end of a course or project, to see if the statements need to change.</a:t>
            </a:r>
            <a:endParaRPr lang="en-GB" sz="2400" dirty="0"/>
          </a:p>
          <a:p>
            <a:pPr>
              <a:lnSpc>
                <a:spcPct val="120000"/>
              </a:lnSpc>
            </a:pPr>
            <a:r>
              <a:rPr lang="en-GB" sz="2400" b="1" dirty="0"/>
              <a:t>Teaching Matters blog post: </a:t>
            </a:r>
            <a:r>
              <a:rPr lang="en-GB" sz="2400" dirty="0"/>
              <a:t>a student's critique of the 11 points of the manifesto through their personal experiences in an interdisciplinary classroom.</a:t>
            </a:r>
          </a:p>
          <a:p>
            <a:pPr>
              <a:lnSpc>
                <a:spcPct val="120000"/>
              </a:lnSpc>
            </a:pPr>
            <a:r>
              <a:rPr lang="en-GB" sz="2400" b="1" dirty="0"/>
              <a:t>PTAS project - Centre for Open Learning: </a:t>
            </a:r>
            <a:r>
              <a:rPr lang="en-GB" sz="2400" dirty="0"/>
              <a:t>“using workshops to explore the challenges and opportunities of interdisciplinary thinking, working, learning and teaching using key prompts in the TILT manifesto… to create specific online guidance resources and exemplars for teaching staff who wish to develop interdisciplinary lifelong learning courses.” (Macleod, Hermiston &amp; Scoles, 2025)</a:t>
            </a:r>
          </a:p>
        </p:txBody>
      </p:sp>
    </p:spTree>
    <p:extLst>
      <p:ext uri="{BB962C8B-B14F-4D97-AF65-F5344CB8AC3E}">
        <p14:creationId xmlns:p14="http://schemas.microsoft.com/office/powerpoint/2010/main" val="227889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3B02-C19C-47C0-AC08-F6398F10BD39}"/>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AA4CF7B0-6F4C-43EB-93D5-6322B8309714}"/>
              </a:ext>
            </a:extLst>
          </p:cNvPr>
          <p:cNvSpPr>
            <a:spLocks noGrp="1"/>
          </p:cNvSpPr>
          <p:nvPr>
            <p:ph idx="1"/>
          </p:nvPr>
        </p:nvSpPr>
        <p:spPr/>
        <p:txBody>
          <a:bodyPr>
            <a:normAutofit fontScale="92500"/>
          </a:bodyPr>
          <a:lstStyle/>
          <a:p>
            <a:r>
              <a:rPr lang="en-GB" sz="2400" dirty="0">
                <a:solidFill>
                  <a:srgbClr val="222222"/>
                </a:solidFill>
              </a:rPr>
              <a:t>Chang, H., </a:t>
            </a:r>
            <a:r>
              <a:rPr lang="en-GB" sz="2400" dirty="0" err="1">
                <a:solidFill>
                  <a:srgbClr val="222222"/>
                </a:solidFill>
              </a:rPr>
              <a:t>Ngunjiri</a:t>
            </a:r>
            <a:r>
              <a:rPr lang="en-GB" sz="2400" dirty="0">
                <a:solidFill>
                  <a:srgbClr val="222222"/>
                </a:solidFill>
              </a:rPr>
              <a:t>, F., &amp; Hernandez, K. A. (2013). Collaborative autoethnography. Left Coast Press.</a:t>
            </a:r>
          </a:p>
          <a:p>
            <a:r>
              <a:rPr lang="en-GB" sz="2400" dirty="0">
                <a:solidFill>
                  <a:srgbClr val="222222"/>
                </a:solidFill>
              </a:rPr>
              <a:t>Ellis, C., Adams, T. E., &amp; </a:t>
            </a:r>
            <a:r>
              <a:rPr lang="en-GB" sz="2400" dirty="0" err="1">
                <a:solidFill>
                  <a:srgbClr val="222222"/>
                </a:solidFill>
              </a:rPr>
              <a:t>Bochner</a:t>
            </a:r>
            <a:r>
              <a:rPr lang="en-GB" sz="2400" dirty="0">
                <a:solidFill>
                  <a:srgbClr val="222222"/>
                </a:solidFill>
              </a:rPr>
              <a:t>, A. P. (2011). Autoethnography: An overview. Forum for Qualitative Social Research, 12(1).</a:t>
            </a:r>
          </a:p>
          <a:p>
            <a:r>
              <a:rPr lang="en-GB" sz="2400" dirty="0">
                <a:solidFill>
                  <a:srgbClr val="222222"/>
                </a:solidFill>
              </a:rPr>
              <a:t>Fahs, B. (2020). Burn it down!: Feminist manifestos for the revolution. Verso Books. </a:t>
            </a:r>
          </a:p>
          <a:p>
            <a:r>
              <a:rPr lang="en-GB" sz="2400" dirty="0">
                <a:solidFill>
                  <a:srgbClr val="222222"/>
                </a:solidFill>
              </a:rPr>
              <a:t>McLeod, D., Hermiston, S., &amp; Scoles, J. (2025). Cultivating ‘Citizen Scholars’: Developing approaches to interdisciplinary open access lifelong learning and teaching within higher education. Principal’s Teaching Award Scheme Application, The University of Edinburgh. </a:t>
            </a:r>
          </a:p>
          <a:p>
            <a:r>
              <a:rPr lang="en-GB" sz="2400" dirty="0">
                <a:solidFill>
                  <a:srgbClr val="222222"/>
                </a:solidFill>
              </a:rPr>
              <a:t>Noel, T.K, </a:t>
            </a:r>
            <a:r>
              <a:rPr lang="en-GB" sz="2400" dirty="0" err="1">
                <a:solidFill>
                  <a:srgbClr val="222222"/>
                </a:solidFill>
              </a:rPr>
              <a:t>Minematsu</a:t>
            </a:r>
            <a:r>
              <a:rPr lang="en-GB" sz="2400" dirty="0">
                <a:solidFill>
                  <a:srgbClr val="222222"/>
                </a:solidFill>
              </a:rPr>
              <a:t>, A., &amp; </a:t>
            </a:r>
            <a:r>
              <a:rPr lang="en-GB" sz="2400" dirty="0" err="1">
                <a:solidFill>
                  <a:srgbClr val="222222"/>
                </a:solidFill>
              </a:rPr>
              <a:t>Bosca</a:t>
            </a:r>
            <a:r>
              <a:rPr lang="en-GB" sz="2400" dirty="0">
                <a:solidFill>
                  <a:srgbClr val="222222"/>
                </a:solidFill>
              </a:rPr>
              <a:t>, N. (2023). Collective Autoethnography as a Transformative Narrative Methodology. International Journal of Qualitative Methods, 22. </a:t>
            </a:r>
          </a:p>
        </p:txBody>
      </p:sp>
    </p:spTree>
    <p:extLst>
      <p:ext uri="{BB962C8B-B14F-4D97-AF65-F5344CB8AC3E}">
        <p14:creationId xmlns:p14="http://schemas.microsoft.com/office/powerpoint/2010/main" val="854951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12616</TotalTime>
  <Words>2236</Words>
  <Application>Microsoft Office PowerPoint</Application>
  <PresentationFormat>Widescreen</PresentationFormat>
  <Paragraphs>124</Paragraphs>
  <Slides>14</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Arial</vt:lpstr>
      <vt:lpstr>Calibri</vt:lpstr>
      <vt:lpstr>Calibri Light</vt:lpstr>
      <vt:lpstr>Segoe UI</vt:lpstr>
      <vt:lpstr>Source Sans Pro</vt:lpstr>
      <vt:lpstr>Times New Roman</vt:lpstr>
      <vt:lpstr>WordVisi_MSFontService</vt:lpstr>
      <vt:lpstr>Office Theme</vt:lpstr>
      <vt:lpstr>PowerPoint Presentation</vt:lpstr>
      <vt:lpstr>Principal’s Teaching Award Scheme:  “Crossing the Line” </vt:lpstr>
      <vt:lpstr>Manifestos as rhetorical practices of provocation </vt:lpstr>
      <vt:lpstr>Edinburgh Futures Institute </vt:lpstr>
      <vt:lpstr>Methodology – Collaborative Autoethnography</vt:lpstr>
      <vt:lpstr> Tinkering, playing, refining, editing: The process of co-constructing a narrative</vt:lpstr>
      <vt:lpstr>IDLT Manifesto’s 11 Principles (abridged)</vt:lpstr>
      <vt:lpstr>PowerPoint Presentation</vt:lpstr>
      <vt:lpstr>PowerPoint Presentation</vt:lpstr>
      <vt:lpstr>PowerPoint Presentation</vt:lpstr>
      <vt:lpstr>PowerPoint Presentation</vt:lpstr>
      <vt:lpstr>PowerPoint Presentation</vt:lpstr>
      <vt:lpstr>Manifesto as a learning activity</vt:lpstr>
      <vt:lpstr>References</vt:lpstr>
    </vt:vector>
  </TitlesOfParts>
  <Company>University of Edinburgh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Edinburgh Futures Institute</dc:title>
  <dc:creator>Jenny Scoles</dc:creator>
  <cp:lastModifiedBy>Jenny Scoles</cp:lastModifiedBy>
  <cp:revision>63</cp:revision>
  <dcterms:created xsi:type="dcterms:W3CDTF">2023-09-11T09:02:37Z</dcterms:created>
  <dcterms:modified xsi:type="dcterms:W3CDTF">2025-04-10T09:24:55Z</dcterms:modified>
</cp:coreProperties>
</file>